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bookmarkIdSeed="3">
  <p:sldMasterIdLst>
    <p:sldMasterId id="2147483648" r:id="rId1"/>
    <p:sldMasterId id="2147483674" r:id="rId2"/>
  </p:sldMasterIdLst>
  <p:notesMasterIdLst>
    <p:notesMasterId r:id="rId145"/>
  </p:notesMasterIdLst>
  <p:sldIdLst>
    <p:sldId id="524" r:id="rId3"/>
    <p:sldId id="526" r:id="rId4"/>
    <p:sldId id="529" r:id="rId5"/>
    <p:sldId id="535" r:id="rId6"/>
    <p:sldId id="536" r:id="rId7"/>
    <p:sldId id="654" r:id="rId8"/>
    <p:sldId id="655" r:id="rId9"/>
    <p:sldId id="537" r:id="rId10"/>
    <p:sldId id="538" r:id="rId11"/>
    <p:sldId id="539" r:id="rId12"/>
    <p:sldId id="540" r:id="rId13"/>
    <p:sldId id="541" r:id="rId14"/>
    <p:sldId id="542" r:id="rId15"/>
    <p:sldId id="543" r:id="rId16"/>
    <p:sldId id="544" r:id="rId17"/>
    <p:sldId id="545" r:id="rId18"/>
    <p:sldId id="546" r:id="rId19"/>
    <p:sldId id="547" r:id="rId20"/>
    <p:sldId id="548" r:id="rId21"/>
    <p:sldId id="528" r:id="rId22"/>
    <p:sldId id="530" r:id="rId23"/>
    <p:sldId id="531" r:id="rId24"/>
    <p:sldId id="532" r:id="rId25"/>
    <p:sldId id="533" r:id="rId26"/>
    <p:sldId id="534" r:id="rId27"/>
    <p:sldId id="549" r:id="rId28"/>
    <p:sldId id="657" r:id="rId29"/>
    <p:sldId id="656" r:id="rId30"/>
    <p:sldId id="550" r:id="rId31"/>
    <p:sldId id="551" r:id="rId32"/>
    <p:sldId id="552" r:id="rId33"/>
    <p:sldId id="553" r:id="rId34"/>
    <p:sldId id="554" r:id="rId35"/>
    <p:sldId id="658" r:id="rId36"/>
    <p:sldId id="659" r:id="rId37"/>
    <p:sldId id="555" r:id="rId38"/>
    <p:sldId id="556" r:id="rId39"/>
    <p:sldId id="567" r:id="rId40"/>
    <p:sldId id="661" r:id="rId41"/>
    <p:sldId id="660" r:id="rId42"/>
    <p:sldId id="568" r:id="rId43"/>
    <p:sldId id="569" r:id="rId44"/>
    <p:sldId id="598" r:id="rId45"/>
    <p:sldId id="663" r:id="rId46"/>
    <p:sldId id="597" r:id="rId47"/>
    <p:sldId id="599" r:id="rId48"/>
    <p:sldId id="600" r:id="rId49"/>
    <p:sldId id="601" r:id="rId50"/>
    <p:sldId id="664" r:id="rId51"/>
    <p:sldId id="602" r:id="rId52"/>
    <p:sldId id="603" r:id="rId53"/>
    <p:sldId id="604" r:id="rId54"/>
    <p:sldId id="605" r:id="rId55"/>
    <p:sldId id="606" r:id="rId56"/>
    <p:sldId id="607" r:id="rId57"/>
    <p:sldId id="557" r:id="rId58"/>
    <p:sldId id="558" r:id="rId59"/>
    <p:sldId id="559" r:id="rId60"/>
    <p:sldId id="560" r:id="rId61"/>
    <p:sldId id="561" r:id="rId62"/>
    <p:sldId id="562" r:id="rId63"/>
    <p:sldId id="563" r:id="rId64"/>
    <p:sldId id="564" r:id="rId65"/>
    <p:sldId id="565" r:id="rId66"/>
    <p:sldId id="665" r:id="rId67"/>
    <p:sldId id="666" r:id="rId68"/>
    <p:sldId id="609" r:id="rId69"/>
    <p:sldId id="610" r:id="rId70"/>
    <p:sldId id="566" r:id="rId71"/>
    <p:sldId id="612" r:id="rId72"/>
    <p:sldId id="570" r:id="rId73"/>
    <p:sldId id="572" r:id="rId74"/>
    <p:sldId id="573" r:id="rId75"/>
    <p:sldId id="574" r:id="rId76"/>
    <p:sldId id="575" r:id="rId77"/>
    <p:sldId id="576" r:id="rId78"/>
    <p:sldId id="582" r:id="rId79"/>
    <p:sldId id="667" r:id="rId80"/>
    <p:sldId id="668" r:id="rId81"/>
    <p:sldId id="669" r:id="rId82"/>
    <p:sldId id="577" r:id="rId83"/>
    <p:sldId id="670" r:id="rId84"/>
    <p:sldId id="672" r:id="rId85"/>
    <p:sldId id="671" r:id="rId86"/>
    <p:sldId id="673" r:id="rId87"/>
    <p:sldId id="674" r:id="rId88"/>
    <p:sldId id="583" r:id="rId89"/>
    <p:sldId id="584" r:id="rId90"/>
    <p:sldId id="587" r:id="rId91"/>
    <p:sldId id="588" r:id="rId92"/>
    <p:sldId id="675" r:id="rId93"/>
    <p:sldId id="589" r:id="rId94"/>
    <p:sldId id="614" r:id="rId95"/>
    <p:sldId id="590" r:id="rId96"/>
    <p:sldId id="591" r:id="rId97"/>
    <p:sldId id="592" r:id="rId98"/>
    <p:sldId id="616" r:id="rId99"/>
    <p:sldId id="593" r:id="rId100"/>
    <p:sldId id="617" r:id="rId101"/>
    <p:sldId id="618" r:id="rId102"/>
    <p:sldId id="594" r:id="rId103"/>
    <p:sldId id="619" r:id="rId104"/>
    <p:sldId id="595" r:id="rId105"/>
    <p:sldId id="620" r:id="rId106"/>
    <p:sldId id="596" r:id="rId107"/>
    <p:sldId id="621" r:id="rId108"/>
    <p:sldId id="622" r:id="rId109"/>
    <p:sldId id="623" r:id="rId110"/>
    <p:sldId id="624" r:id="rId111"/>
    <p:sldId id="625" r:id="rId112"/>
    <p:sldId id="626" r:id="rId113"/>
    <p:sldId id="627" r:id="rId114"/>
    <p:sldId id="628" r:id="rId115"/>
    <p:sldId id="629" r:id="rId116"/>
    <p:sldId id="630" r:id="rId117"/>
    <p:sldId id="631" r:id="rId118"/>
    <p:sldId id="632" r:id="rId119"/>
    <p:sldId id="633" r:id="rId120"/>
    <p:sldId id="634" r:id="rId121"/>
    <p:sldId id="635" r:id="rId122"/>
    <p:sldId id="636" r:id="rId123"/>
    <p:sldId id="637" r:id="rId124"/>
    <p:sldId id="676" r:id="rId125"/>
    <p:sldId id="679" r:id="rId126"/>
    <p:sldId id="680" r:id="rId127"/>
    <p:sldId id="681" r:id="rId128"/>
    <p:sldId id="640" r:id="rId129"/>
    <p:sldId id="684" r:id="rId130"/>
    <p:sldId id="682" r:id="rId131"/>
    <p:sldId id="645" r:id="rId132"/>
    <p:sldId id="678" r:id="rId133"/>
    <p:sldId id="683" r:id="rId134"/>
    <p:sldId id="642" r:id="rId135"/>
    <p:sldId id="643" r:id="rId136"/>
    <p:sldId id="644" r:id="rId137"/>
    <p:sldId id="647" r:id="rId138"/>
    <p:sldId id="648" r:id="rId139"/>
    <p:sldId id="649" r:id="rId140"/>
    <p:sldId id="650" r:id="rId141"/>
    <p:sldId id="651" r:id="rId142"/>
    <p:sldId id="652" r:id="rId143"/>
    <p:sldId id="653" r:id="rId144"/>
  </p:sldIdLst>
  <p:sldSz cx="9144000" cy="6858000" type="screen4x3"/>
  <p:notesSz cx="6858000" cy="9144000"/>
  <p:defaultTex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318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2" autoAdjust="0"/>
    <p:restoredTop sz="94095" autoAdjust="0"/>
  </p:normalViewPr>
  <p:slideViewPr>
    <p:cSldViewPr>
      <p:cViewPr varScale="1">
        <p:scale>
          <a:sx n="70" d="100"/>
          <a:sy n="70" d="100"/>
        </p:scale>
        <p:origin x="1160" y="4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slide" Target="slides/slide136.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slide" Target="slides/slide126.xml"/><Relationship Id="rId149" Type="http://schemas.openxmlformats.org/officeDocument/2006/relationships/tableStyles" Target="tableStyles.xml"/><Relationship Id="rId5" Type="http://schemas.openxmlformats.org/officeDocument/2006/relationships/slide" Target="slides/slide3.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slide" Target="slides/slide116.xml"/><Relationship Id="rId134" Type="http://schemas.openxmlformats.org/officeDocument/2006/relationships/slide" Target="slides/slide132.xml"/><Relationship Id="rId139" Type="http://schemas.openxmlformats.org/officeDocument/2006/relationships/slide" Target="slides/slide137.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slide" Target="slides/slide122.xml"/><Relationship Id="rId129" Type="http://schemas.openxmlformats.org/officeDocument/2006/relationships/slide" Target="slides/slide127.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40" Type="http://schemas.openxmlformats.org/officeDocument/2006/relationships/slide" Target="slides/slide138.xml"/><Relationship Id="rId14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0" Type="http://schemas.openxmlformats.org/officeDocument/2006/relationships/slide" Target="slides/slide128.xml"/><Relationship Id="rId135" Type="http://schemas.openxmlformats.org/officeDocument/2006/relationships/slide" Target="slides/slide133.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141" Type="http://schemas.openxmlformats.org/officeDocument/2006/relationships/slide" Target="slides/slide139.xml"/><Relationship Id="rId146" Type="http://schemas.openxmlformats.org/officeDocument/2006/relationships/presProps" Target="presProps.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slide" Target="slides/slide134.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48"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6" Type="http://schemas.openxmlformats.org/officeDocument/2006/relationships/slide" Target="slides/slide14.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90" Type="http://schemas.openxmlformats.org/officeDocument/2006/relationships/slide" Target="slides/slide8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xmlns="" id="{E06884D7-D2FB-4BB4-97E2-06139C283F9B}"/>
              </a:ext>
            </a:extLst>
          </p:cNvPr>
          <p:cNvSpPr>
            <a:spLocks noGrp="1"/>
          </p:cNvSpPr>
          <p:nvPr>
            <p:ph type="hdr" sz="quarter"/>
          </p:nvPr>
        </p:nvSpPr>
        <p:spPr>
          <a:xfrm>
            <a:off x="0" y="0"/>
            <a:ext cx="2971800" cy="457200"/>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a:defRPr/>
            </a:pPr>
            <a:endParaRPr lang="en-US"/>
          </a:p>
        </p:txBody>
      </p:sp>
      <p:sp>
        <p:nvSpPr>
          <p:cNvPr id="3" name="Date Placeholder 2">
            <a:extLst>
              <a:ext uri="{FF2B5EF4-FFF2-40B4-BE49-F238E27FC236}">
                <a16:creationId xmlns:a16="http://schemas.microsoft.com/office/drawing/2014/main" xmlns="" id="{79864B42-19B1-480D-B5C2-A0FAD7B676A9}"/>
              </a:ext>
            </a:extLst>
          </p:cNvPr>
          <p:cNvSpPr>
            <a:spLocks noGrp="1"/>
          </p:cNvSpPr>
          <p:nvPr>
            <p:ph type="dt" idx="1"/>
          </p:nvPr>
        </p:nvSpPr>
        <p:spPr>
          <a:xfrm>
            <a:off x="3884613" y="0"/>
            <a:ext cx="2971800" cy="457200"/>
          </a:xfrm>
          <a:prstGeom prst="rect">
            <a:avLst/>
          </a:prstGeom>
        </p:spPr>
        <p:txBody>
          <a:bodyPr vert="horz" lIns="91440" tIns="45720" rIns="91440" bIns="45720" rtlCol="0"/>
          <a:lstStyle>
            <a:lvl1pPr algn="r" eaLnBrk="1" fontAlgn="auto" hangingPunct="1">
              <a:spcBef>
                <a:spcPts val="0"/>
              </a:spcBef>
              <a:spcAft>
                <a:spcPts val="0"/>
              </a:spcAft>
              <a:defRPr sz="1200" smtClean="0">
                <a:latin typeface="+mn-lt"/>
              </a:defRPr>
            </a:lvl1pPr>
          </a:lstStyle>
          <a:p>
            <a:pPr>
              <a:defRPr/>
            </a:pPr>
            <a:fld id="{F2FD264F-60FD-40C9-9B1C-7AD5B84BCAA7}" type="datetimeFigureOut">
              <a:rPr lang="en-US"/>
              <a:pPr>
                <a:defRPr/>
              </a:pPr>
              <a:t>2/13/2023</a:t>
            </a:fld>
            <a:endParaRPr lang="en-US"/>
          </a:p>
        </p:txBody>
      </p:sp>
      <p:sp>
        <p:nvSpPr>
          <p:cNvPr id="4" name="Slide Image Placeholder 3">
            <a:extLst>
              <a:ext uri="{FF2B5EF4-FFF2-40B4-BE49-F238E27FC236}">
                <a16:creationId xmlns:a16="http://schemas.microsoft.com/office/drawing/2014/main" xmlns="" id="{09A22DB9-9AE6-4DDD-A8E7-BBC1090764D0}"/>
              </a:ext>
            </a:extLst>
          </p:cNvPr>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a:extLst>
              <a:ext uri="{FF2B5EF4-FFF2-40B4-BE49-F238E27FC236}">
                <a16:creationId xmlns:a16="http://schemas.microsoft.com/office/drawing/2014/main" xmlns="" id="{AF440F75-95F7-4176-8812-702E69AB5150}"/>
              </a:ext>
            </a:extLst>
          </p:cNvPr>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a:extLst>
              <a:ext uri="{FF2B5EF4-FFF2-40B4-BE49-F238E27FC236}">
                <a16:creationId xmlns:a16="http://schemas.microsoft.com/office/drawing/2014/main" xmlns="" id="{80E473A4-9C28-4F39-8811-FB6E05F4C6E7}"/>
              </a:ext>
            </a:extLst>
          </p:cNvPr>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a:defRPr/>
            </a:pPr>
            <a:endParaRPr lang="en-US"/>
          </a:p>
        </p:txBody>
      </p:sp>
      <p:sp>
        <p:nvSpPr>
          <p:cNvPr id="7" name="Slide Number Placeholder 6">
            <a:extLst>
              <a:ext uri="{FF2B5EF4-FFF2-40B4-BE49-F238E27FC236}">
                <a16:creationId xmlns:a16="http://schemas.microsoft.com/office/drawing/2014/main" xmlns="" id="{DB69A6EF-184C-408B-82B0-004971ABCA45}"/>
              </a:ext>
            </a:extLst>
          </p:cNvPr>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vl1pPr>
          </a:lstStyle>
          <a:p>
            <a:fld id="{162C563A-42E5-43B4-A47E-0A4088288265}" type="slidenum">
              <a:rPr lang="en-US" altLang="en-US"/>
              <a:pPr/>
              <a:t>‹#›</a:t>
            </a:fld>
            <a:endParaRPr lang="en-US" altLang="en-US"/>
          </a:p>
        </p:txBody>
      </p:sp>
    </p:spTree>
    <p:extLst>
      <p:ext uri="{BB962C8B-B14F-4D97-AF65-F5344CB8AC3E}">
        <p14:creationId xmlns:p14="http://schemas.microsoft.com/office/powerpoint/2010/main" val="2426749501"/>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mn-lt"/>
        <a:ea typeface="+mn-ea"/>
        <a:cs typeface="+mn-cs"/>
      </a:defRPr>
    </a:lvl1pPr>
    <a:lvl2pPr marL="457200" algn="l" rtl="0" fontAlgn="base">
      <a:spcBef>
        <a:spcPct val="30000"/>
      </a:spcBef>
      <a:spcAft>
        <a:spcPct val="0"/>
      </a:spcAft>
      <a:defRPr sz="1200" kern="1200">
        <a:solidFill>
          <a:schemeClr val="tx1"/>
        </a:solidFill>
        <a:latin typeface="+mn-lt"/>
        <a:ea typeface="+mn-ea"/>
        <a:cs typeface="+mn-cs"/>
      </a:defRPr>
    </a:lvl2pPr>
    <a:lvl3pPr marL="914400" algn="l" rtl="0" fontAlgn="base">
      <a:spcBef>
        <a:spcPct val="30000"/>
      </a:spcBef>
      <a:spcAft>
        <a:spcPct val="0"/>
      </a:spcAft>
      <a:defRPr sz="1200" kern="1200">
        <a:solidFill>
          <a:schemeClr val="tx1"/>
        </a:solidFill>
        <a:latin typeface="+mn-lt"/>
        <a:ea typeface="+mn-ea"/>
        <a:cs typeface="+mn-cs"/>
      </a:defRPr>
    </a:lvl3pPr>
    <a:lvl4pPr marL="1371600" algn="l" rtl="0" fontAlgn="base">
      <a:spcBef>
        <a:spcPct val="30000"/>
      </a:spcBef>
      <a:spcAft>
        <a:spcPct val="0"/>
      </a:spcAft>
      <a:defRPr sz="1200" kern="1200">
        <a:solidFill>
          <a:schemeClr val="tx1"/>
        </a:solidFill>
        <a:latin typeface="+mn-lt"/>
        <a:ea typeface="+mn-ea"/>
        <a:cs typeface="+mn-cs"/>
      </a:defRPr>
    </a:lvl4pPr>
    <a:lvl5pPr marL="182880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55F8C5-FE19-4C12-8A64-ADD9208C80B9}"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0962845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162C563A-42E5-43B4-A47E-0A4088288265}" type="slidenum">
              <a:rPr lang="en-US" altLang="en-US" smtClean="0"/>
              <a:pPr/>
              <a:t>44</a:t>
            </a:fld>
            <a:endParaRPr lang="en-US" altLang="en-US"/>
          </a:p>
        </p:txBody>
      </p:sp>
    </p:spTree>
    <p:extLst>
      <p:ext uri="{BB962C8B-B14F-4D97-AF65-F5344CB8AC3E}">
        <p14:creationId xmlns:p14="http://schemas.microsoft.com/office/powerpoint/2010/main" val="373843916"/>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162C563A-42E5-43B4-A47E-0A4088288265}" type="slidenum">
              <a:rPr lang="en-US" altLang="en-US" smtClean="0"/>
              <a:pPr/>
              <a:t>134</a:t>
            </a:fld>
            <a:endParaRPr lang="en-US" altLang="en-US"/>
          </a:p>
        </p:txBody>
      </p:sp>
    </p:spTree>
    <p:extLst>
      <p:ext uri="{BB962C8B-B14F-4D97-AF65-F5344CB8AC3E}">
        <p14:creationId xmlns:p14="http://schemas.microsoft.com/office/powerpoint/2010/main" val="1951484348"/>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162C563A-42E5-43B4-A47E-0A4088288265}" type="slidenum">
              <a:rPr lang="en-US" altLang="en-US" smtClean="0"/>
              <a:pPr/>
              <a:t>135</a:t>
            </a:fld>
            <a:endParaRPr lang="en-US" altLang="en-US"/>
          </a:p>
        </p:txBody>
      </p:sp>
    </p:spTree>
    <p:extLst>
      <p:ext uri="{BB962C8B-B14F-4D97-AF65-F5344CB8AC3E}">
        <p14:creationId xmlns:p14="http://schemas.microsoft.com/office/powerpoint/2010/main" val="3904366312"/>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162C563A-42E5-43B4-A47E-0A4088288265}" type="slidenum">
              <a:rPr lang="en-US" altLang="en-US" smtClean="0"/>
              <a:pPr/>
              <a:t>136</a:t>
            </a:fld>
            <a:endParaRPr lang="en-US" altLang="en-US"/>
          </a:p>
        </p:txBody>
      </p:sp>
    </p:spTree>
    <p:extLst>
      <p:ext uri="{BB962C8B-B14F-4D97-AF65-F5344CB8AC3E}">
        <p14:creationId xmlns:p14="http://schemas.microsoft.com/office/powerpoint/2010/main" val="3067662540"/>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162C563A-42E5-43B4-A47E-0A4088288265}" type="slidenum">
              <a:rPr lang="en-US" altLang="en-US" smtClean="0"/>
              <a:pPr/>
              <a:t>137</a:t>
            </a:fld>
            <a:endParaRPr lang="en-US" altLang="en-US"/>
          </a:p>
        </p:txBody>
      </p:sp>
    </p:spTree>
    <p:extLst>
      <p:ext uri="{BB962C8B-B14F-4D97-AF65-F5344CB8AC3E}">
        <p14:creationId xmlns:p14="http://schemas.microsoft.com/office/powerpoint/2010/main" val="3921322342"/>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162C563A-42E5-43B4-A47E-0A4088288265}" type="slidenum">
              <a:rPr lang="en-US" altLang="en-US" smtClean="0"/>
              <a:pPr/>
              <a:t>138</a:t>
            </a:fld>
            <a:endParaRPr lang="en-US" altLang="en-US"/>
          </a:p>
        </p:txBody>
      </p:sp>
    </p:spTree>
    <p:extLst>
      <p:ext uri="{BB962C8B-B14F-4D97-AF65-F5344CB8AC3E}">
        <p14:creationId xmlns:p14="http://schemas.microsoft.com/office/powerpoint/2010/main" val="3728458144"/>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162C563A-42E5-43B4-A47E-0A4088288265}" type="slidenum">
              <a:rPr lang="en-US" altLang="en-US" smtClean="0"/>
              <a:pPr/>
              <a:t>139</a:t>
            </a:fld>
            <a:endParaRPr lang="en-US" altLang="en-US"/>
          </a:p>
        </p:txBody>
      </p:sp>
    </p:spTree>
    <p:extLst>
      <p:ext uri="{BB962C8B-B14F-4D97-AF65-F5344CB8AC3E}">
        <p14:creationId xmlns:p14="http://schemas.microsoft.com/office/powerpoint/2010/main" val="3911588994"/>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162C563A-42E5-43B4-A47E-0A4088288265}" type="slidenum">
              <a:rPr lang="en-US" altLang="en-US" smtClean="0"/>
              <a:pPr/>
              <a:t>140</a:t>
            </a:fld>
            <a:endParaRPr lang="en-US" altLang="en-US"/>
          </a:p>
        </p:txBody>
      </p:sp>
    </p:spTree>
    <p:extLst>
      <p:ext uri="{BB962C8B-B14F-4D97-AF65-F5344CB8AC3E}">
        <p14:creationId xmlns:p14="http://schemas.microsoft.com/office/powerpoint/2010/main" val="2881118194"/>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162C563A-42E5-43B4-A47E-0A4088288265}" type="slidenum">
              <a:rPr lang="en-US" altLang="en-US" smtClean="0"/>
              <a:pPr/>
              <a:t>141</a:t>
            </a:fld>
            <a:endParaRPr lang="en-US" altLang="en-US"/>
          </a:p>
        </p:txBody>
      </p:sp>
    </p:spTree>
    <p:extLst>
      <p:ext uri="{BB962C8B-B14F-4D97-AF65-F5344CB8AC3E}">
        <p14:creationId xmlns:p14="http://schemas.microsoft.com/office/powerpoint/2010/main" val="2512036370"/>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162C563A-42E5-43B4-A47E-0A4088288265}" type="slidenum">
              <a:rPr lang="en-US" altLang="en-US" smtClean="0"/>
              <a:pPr/>
              <a:t>142</a:t>
            </a:fld>
            <a:endParaRPr lang="en-US" altLang="en-US"/>
          </a:p>
        </p:txBody>
      </p:sp>
    </p:spTree>
    <p:extLst>
      <p:ext uri="{BB962C8B-B14F-4D97-AF65-F5344CB8AC3E}">
        <p14:creationId xmlns:p14="http://schemas.microsoft.com/office/powerpoint/2010/main" val="38247746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162C563A-42E5-43B4-A47E-0A4088288265}" type="slidenum">
              <a:rPr lang="en-US" altLang="en-US" smtClean="0"/>
              <a:pPr/>
              <a:t>45</a:t>
            </a:fld>
            <a:endParaRPr lang="en-US" altLang="en-US"/>
          </a:p>
        </p:txBody>
      </p:sp>
    </p:spTree>
    <p:extLst>
      <p:ext uri="{BB962C8B-B14F-4D97-AF65-F5344CB8AC3E}">
        <p14:creationId xmlns:p14="http://schemas.microsoft.com/office/powerpoint/2010/main" val="38935585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162C563A-42E5-43B4-A47E-0A4088288265}" type="slidenum">
              <a:rPr lang="en-US" altLang="en-US" smtClean="0"/>
              <a:pPr/>
              <a:t>46</a:t>
            </a:fld>
            <a:endParaRPr lang="en-US" altLang="en-US"/>
          </a:p>
        </p:txBody>
      </p:sp>
    </p:spTree>
    <p:extLst>
      <p:ext uri="{BB962C8B-B14F-4D97-AF65-F5344CB8AC3E}">
        <p14:creationId xmlns:p14="http://schemas.microsoft.com/office/powerpoint/2010/main" val="31934296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162C563A-42E5-43B4-A47E-0A4088288265}" type="slidenum">
              <a:rPr lang="en-US" altLang="en-US" smtClean="0"/>
              <a:pPr/>
              <a:t>47</a:t>
            </a:fld>
            <a:endParaRPr lang="en-US" altLang="en-US"/>
          </a:p>
        </p:txBody>
      </p:sp>
    </p:spTree>
    <p:extLst>
      <p:ext uri="{BB962C8B-B14F-4D97-AF65-F5344CB8AC3E}">
        <p14:creationId xmlns:p14="http://schemas.microsoft.com/office/powerpoint/2010/main" val="26931099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162C563A-42E5-43B4-A47E-0A4088288265}" type="slidenum">
              <a:rPr lang="en-US" altLang="en-US" smtClean="0"/>
              <a:pPr/>
              <a:t>48</a:t>
            </a:fld>
            <a:endParaRPr lang="en-US" altLang="en-US"/>
          </a:p>
        </p:txBody>
      </p:sp>
    </p:spTree>
    <p:extLst>
      <p:ext uri="{BB962C8B-B14F-4D97-AF65-F5344CB8AC3E}">
        <p14:creationId xmlns:p14="http://schemas.microsoft.com/office/powerpoint/2010/main" val="13287158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162C563A-42E5-43B4-A47E-0A4088288265}" type="slidenum">
              <a:rPr lang="en-US" altLang="en-US" smtClean="0"/>
              <a:pPr/>
              <a:t>49</a:t>
            </a:fld>
            <a:endParaRPr lang="en-US" altLang="en-US"/>
          </a:p>
        </p:txBody>
      </p:sp>
    </p:spTree>
    <p:extLst>
      <p:ext uri="{BB962C8B-B14F-4D97-AF65-F5344CB8AC3E}">
        <p14:creationId xmlns:p14="http://schemas.microsoft.com/office/powerpoint/2010/main" val="17201437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162C563A-42E5-43B4-A47E-0A4088288265}" type="slidenum">
              <a:rPr lang="en-US" altLang="en-US" smtClean="0"/>
              <a:pPr/>
              <a:t>50</a:t>
            </a:fld>
            <a:endParaRPr lang="en-US" altLang="en-US"/>
          </a:p>
        </p:txBody>
      </p:sp>
    </p:spTree>
    <p:extLst>
      <p:ext uri="{BB962C8B-B14F-4D97-AF65-F5344CB8AC3E}">
        <p14:creationId xmlns:p14="http://schemas.microsoft.com/office/powerpoint/2010/main" val="12618030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162C563A-42E5-43B4-A47E-0A4088288265}" type="slidenum">
              <a:rPr lang="en-US" altLang="en-US" smtClean="0"/>
              <a:pPr/>
              <a:t>51</a:t>
            </a:fld>
            <a:endParaRPr lang="en-US" altLang="en-US"/>
          </a:p>
        </p:txBody>
      </p:sp>
    </p:spTree>
    <p:extLst>
      <p:ext uri="{BB962C8B-B14F-4D97-AF65-F5344CB8AC3E}">
        <p14:creationId xmlns:p14="http://schemas.microsoft.com/office/powerpoint/2010/main" val="15969704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162C563A-42E5-43B4-A47E-0A4088288265}" type="slidenum">
              <a:rPr lang="en-US" altLang="en-US" smtClean="0"/>
              <a:pPr/>
              <a:t>52</a:t>
            </a:fld>
            <a:endParaRPr lang="en-US" altLang="en-US"/>
          </a:p>
        </p:txBody>
      </p:sp>
    </p:spTree>
    <p:extLst>
      <p:ext uri="{BB962C8B-B14F-4D97-AF65-F5344CB8AC3E}">
        <p14:creationId xmlns:p14="http://schemas.microsoft.com/office/powerpoint/2010/main" val="39708639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162C563A-42E5-43B4-A47E-0A4088288265}" type="slidenum">
              <a:rPr lang="en-US" altLang="en-US" smtClean="0"/>
              <a:pPr/>
              <a:t>53</a:t>
            </a:fld>
            <a:endParaRPr lang="en-US" altLang="en-US"/>
          </a:p>
        </p:txBody>
      </p:sp>
    </p:spTree>
    <p:extLst>
      <p:ext uri="{BB962C8B-B14F-4D97-AF65-F5344CB8AC3E}">
        <p14:creationId xmlns:p14="http://schemas.microsoft.com/office/powerpoint/2010/main" val="4119781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162C563A-42E5-43B4-A47E-0A4088288265}" type="slidenum">
              <a:rPr lang="en-US" altLang="en-US" smtClean="0"/>
              <a:pPr/>
              <a:t>36</a:t>
            </a:fld>
            <a:endParaRPr lang="en-US" altLang="en-US"/>
          </a:p>
        </p:txBody>
      </p:sp>
    </p:spTree>
    <p:extLst>
      <p:ext uri="{BB962C8B-B14F-4D97-AF65-F5344CB8AC3E}">
        <p14:creationId xmlns:p14="http://schemas.microsoft.com/office/powerpoint/2010/main" val="407146035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162C563A-42E5-43B4-A47E-0A4088288265}" type="slidenum">
              <a:rPr lang="en-US" altLang="en-US" smtClean="0"/>
              <a:pPr/>
              <a:t>54</a:t>
            </a:fld>
            <a:endParaRPr lang="en-US" altLang="en-US"/>
          </a:p>
        </p:txBody>
      </p:sp>
    </p:spTree>
    <p:extLst>
      <p:ext uri="{BB962C8B-B14F-4D97-AF65-F5344CB8AC3E}">
        <p14:creationId xmlns:p14="http://schemas.microsoft.com/office/powerpoint/2010/main" val="34500680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162C563A-42E5-43B4-A47E-0A4088288265}" type="slidenum">
              <a:rPr lang="en-US" altLang="en-US" smtClean="0"/>
              <a:pPr/>
              <a:t>55</a:t>
            </a:fld>
            <a:endParaRPr lang="en-US" altLang="en-US"/>
          </a:p>
        </p:txBody>
      </p:sp>
    </p:spTree>
    <p:extLst>
      <p:ext uri="{BB962C8B-B14F-4D97-AF65-F5344CB8AC3E}">
        <p14:creationId xmlns:p14="http://schemas.microsoft.com/office/powerpoint/2010/main" val="59664841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162C563A-42E5-43B4-A47E-0A4088288265}" type="slidenum">
              <a:rPr lang="en-US" altLang="en-US" smtClean="0"/>
              <a:pPr/>
              <a:t>56</a:t>
            </a:fld>
            <a:endParaRPr lang="en-US" altLang="en-US"/>
          </a:p>
        </p:txBody>
      </p:sp>
    </p:spTree>
    <p:extLst>
      <p:ext uri="{BB962C8B-B14F-4D97-AF65-F5344CB8AC3E}">
        <p14:creationId xmlns:p14="http://schemas.microsoft.com/office/powerpoint/2010/main" val="362561181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162C563A-42E5-43B4-A47E-0A4088288265}" type="slidenum">
              <a:rPr lang="en-US" altLang="en-US" smtClean="0"/>
              <a:pPr/>
              <a:t>57</a:t>
            </a:fld>
            <a:endParaRPr lang="en-US" altLang="en-US"/>
          </a:p>
        </p:txBody>
      </p:sp>
    </p:spTree>
    <p:extLst>
      <p:ext uri="{BB962C8B-B14F-4D97-AF65-F5344CB8AC3E}">
        <p14:creationId xmlns:p14="http://schemas.microsoft.com/office/powerpoint/2010/main" val="90013388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162C563A-42E5-43B4-A47E-0A4088288265}" type="slidenum">
              <a:rPr lang="en-US" altLang="en-US" smtClean="0"/>
              <a:pPr/>
              <a:t>58</a:t>
            </a:fld>
            <a:endParaRPr lang="en-US" altLang="en-US"/>
          </a:p>
        </p:txBody>
      </p:sp>
    </p:spTree>
    <p:extLst>
      <p:ext uri="{BB962C8B-B14F-4D97-AF65-F5344CB8AC3E}">
        <p14:creationId xmlns:p14="http://schemas.microsoft.com/office/powerpoint/2010/main" val="70114951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162C563A-42E5-43B4-A47E-0A4088288265}" type="slidenum">
              <a:rPr lang="en-US" altLang="en-US" smtClean="0"/>
              <a:pPr/>
              <a:t>59</a:t>
            </a:fld>
            <a:endParaRPr lang="en-US" altLang="en-US"/>
          </a:p>
        </p:txBody>
      </p:sp>
    </p:spTree>
    <p:extLst>
      <p:ext uri="{BB962C8B-B14F-4D97-AF65-F5344CB8AC3E}">
        <p14:creationId xmlns:p14="http://schemas.microsoft.com/office/powerpoint/2010/main" val="1439042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162C563A-42E5-43B4-A47E-0A4088288265}" type="slidenum">
              <a:rPr lang="en-US" altLang="en-US" smtClean="0"/>
              <a:pPr/>
              <a:t>60</a:t>
            </a:fld>
            <a:endParaRPr lang="en-US" altLang="en-US"/>
          </a:p>
        </p:txBody>
      </p:sp>
    </p:spTree>
    <p:extLst>
      <p:ext uri="{BB962C8B-B14F-4D97-AF65-F5344CB8AC3E}">
        <p14:creationId xmlns:p14="http://schemas.microsoft.com/office/powerpoint/2010/main" val="105817965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162C563A-42E5-43B4-A47E-0A4088288265}" type="slidenum">
              <a:rPr lang="en-US" altLang="en-US" smtClean="0"/>
              <a:pPr/>
              <a:t>61</a:t>
            </a:fld>
            <a:endParaRPr lang="en-US" altLang="en-US"/>
          </a:p>
        </p:txBody>
      </p:sp>
    </p:spTree>
    <p:extLst>
      <p:ext uri="{BB962C8B-B14F-4D97-AF65-F5344CB8AC3E}">
        <p14:creationId xmlns:p14="http://schemas.microsoft.com/office/powerpoint/2010/main" val="395881522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162C563A-42E5-43B4-A47E-0A4088288265}" type="slidenum">
              <a:rPr lang="en-US" altLang="en-US" smtClean="0"/>
              <a:pPr/>
              <a:t>62</a:t>
            </a:fld>
            <a:endParaRPr lang="en-US" altLang="en-US"/>
          </a:p>
        </p:txBody>
      </p:sp>
    </p:spTree>
    <p:extLst>
      <p:ext uri="{BB962C8B-B14F-4D97-AF65-F5344CB8AC3E}">
        <p14:creationId xmlns:p14="http://schemas.microsoft.com/office/powerpoint/2010/main" val="41811820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162C563A-42E5-43B4-A47E-0A4088288265}" type="slidenum">
              <a:rPr lang="en-US" altLang="en-US" smtClean="0"/>
              <a:pPr/>
              <a:t>63</a:t>
            </a:fld>
            <a:endParaRPr lang="en-US" altLang="en-US"/>
          </a:p>
        </p:txBody>
      </p:sp>
    </p:spTree>
    <p:extLst>
      <p:ext uri="{BB962C8B-B14F-4D97-AF65-F5344CB8AC3E}">
        <p14:creationId xmlns:p14="http://schemas.microsoft.com/office/powerpoint/2010/main" val="30486258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162C563A-42E5-43B4-A47E-0A4088288265}" type="slidenum">
              <a:rPr lang="en-US" altLang="en-US" smtClean="0"/>
              <a:pPr/>
              <a:t>37</a:t>
            </a:fld>
            <a:endParaRPr lang="en-US" altLang="en-US"/>
          </a:p>
        </p:txBody>
      </p:sp>
    </p:spTree>
    <p:extLst>
      <p:ext uri="{BB962C8B-B14F-4D97-AF65-F5344CB8AC3E}">
        <p14:creationId xmlns:p14="http://schemas.microsoft.com/office/powerpoint/2010/main" val="375012098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162C563A-42E5-43B4-A47E-0A4088288265}" type="slidenum">
              <a:rPr lang="en-US" altLang="en-US" smtClean="0"/>
              <a:pPr/>
              <a:t>64</a:t>
            </a:fld>
            <a:endParaRPr lang="en-US" altLang="en-US"/>
          </a:p>
        </p:txBody>
      </p:sp>
    </p:spTree>
    <p:extLst>
      <p:ext uri="{BB962C8B-B14F-4D97-AF65-F5344CB8AC3E}">
        <p14:creationId xmlns:p14="http://schemas.microsoft.com/office/powerpoint/2010/main" val="218497466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162C563A-42E5-43B4-A47E-0A4088288265}" type="slidenum">
              <a:rPr lang="en-US" altLang="en-US" smtClean="0"/>
              <a:pPr/>
              <a:t>65</a:t>
            </a:fld>
            <a:endParaRPr lang="en-US" altLang="en-US"/>
          </a:p>
        </p:txBody>
      </p:sp>
    </p:spTree>
    <p:extLst>
      <p:ext uri="{BB962C8B-B14F-4D97-AF65-F5344CB8AC3E}">
        <p14:creationId xmlns:p14="http://schemas.microsoft.com/office/powerpoint/2010/main" val="146676343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162C563A-42E5-43B4-A47E-0A4088288265}" type="slidenum">
              <a:rPr lang="en-US" altLang="en-US" smtClean="0"/>
              <a:pPr/>
              <a:t>66</a:t>
            </a:fld>
            <a:endParaRPr lang="en-US" altLang="en-US"/>
          </a:p>
        </p:txBody>
      </p:sp>
    </p:spTree>
    <p:extLst>
      <p:ext uri="{BB962C8B-B14F-4D97-AF65-F5344CB8AC3E}">
        <p14:creationId xmlns:p14="http://schemas.microsoft.com/office/powerpoint/2010/main" val="387118305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162C563A-42E5-43B4-A47E-0A4088288265}" type="slidenum">
              <a:rPr lang="en-US" altLang="en-US" smtClean="0"/>
              <a:pPr/>
              <a:t>67</a:t>
            </a:fld>
            <a:endParaRPr lang="en-US" altLang="en-US"/>
          </a:p>
        </p:txBody>
      </p:sp>
    </p:spTree>
    <p:extLst>
      <p:ext uri="{BB962C8B-B14F-4D97-AF65-F5344CB8AC3E}">
        <p14:creationId xmlns:p14="http://schemas.microsoft.com/office/powerpoint/2010/main" val="403836736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162C563A-42E5-43B4-A47E-0A4088288265}" type="slidenum">
              <a:rPr lang="en-US" altLang="en-US" smtClean="0"/>
              <a:pPr/>
              <a:t>68</a:t>
            </a:fld>
            <a:endParaRPr lang="en-US" altLang="en-US"/>
          </a:p>
        </p:txBody>
      </p:sp>
    </p:spTree>
    <p:extLst>
      <p:ext uri="{BB962C8B-B14F-4D97-AF65-F5344CB8AC3E}">
        <p14:creationId xmlns:p14="http://schemas.microsoft.com/office/powerpoint/2010/main" val="283731697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162C563A-42E5-43B4-A47E-0A4088288265}" type="slidenum">
              <a:rPr lang="en-US" altLang="en-US" smtClean="0"/>
              <a:pPr/>
              <a:t>69</a:t>
            </a:fld>
            <a:endParaRPr lang="en-US" altLang="en-US"/>
          </a:p>
        </p:txBody>
      </p:sp>
    </p:spTree>
    <p:extLst>
      <p:ext uri="{BB962C8B-B14F-4D97-AF65-F5344CB8AC3E}">
        <p14:creationId xmlns:p14="http://schemas.microsoft.com/office/powerpoint/2010/main" val="267261943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162C563A-42E5-43B4-A47E-0A4088288265}" type="slidenum">
              <a:rPr lang="en-US" altLang="en-US" smtClean="0"/>
              <a:pPr/>
              <a:t>70</a:t>
            </a:fld>
            <a:endParaRPr lang="en-US" altLang="en-US"/>
          </a:p>
        </p:txBody>
      </p:sp>
    </p:spTree>
    <p:extLst>
      <p:ext uri="{BB962C8B-B14F-4D97-AF65-F5344CB8AC3E}">
        <p14:creationId xmlns:p14="http://schemas.microsoft.com/office/powerpoint/2010/main" val="192960013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162C563A-42E5-43B4-A47E-0A4088288265}" type="slidenum">
              <a:rPr lang="en-US" altLang="en-US" smtClean="0"/>
              <a:pPr/>
              <a:t>71</a:t>
            </a:fld>
            <a:endParaRPr lang="en-US" altLang="en-US"/>
          </a:p>
        </p:txBody>
      </p:sp>
    </p:spTree>
    <p:extLst>
      <p:ext uri="{BB962C8B-B14F-4D97-AF65-F5344CB8AC3E}">
        <p14:creationId xmlns:p14="http://schemas.microsoft.com/office/powerpoint/2010/main" val="12928985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162C563A-42E5-43B4-A47E-0A4088288265}" type="slidenum">
              <a:rPr lang="en-US" altLang="en-US" smtClean="0"/>
              <a:pPr/>
              <a:t>72</a:t>
            </a:fld>
            <a:endParaRPr lang="en-US" altLang="en-US"/>
          </a:p>
        </p:txBody>
      </p:sp>
    </p:spTree>
    <p:extLst>
      <p:ext uri="{BB962C8B-B14F-4D97-AF65-F5344CB8AC3E}">
        <p14:creationId xmlns:p14="http://schemas.microsoft.com/office/powerpoint/2010/main" val="416570117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162C563A-42E5-43B4-A47E-0A4088288265}" type="slidenum">
              <a:rPr lang="en-US" altLang="en-US" smtClean="0"/>
              <a:pPr/>
              <a:t>73</a:t>
            </a:fld>
            <a:endParaRPr lang="en-US" altLang="en-US"/>
          </a:p>
        </p:txBody>
      </p:sp>
    </p:spTree>
    <p:extLst>
      <p:ext uri="{BB962C8B-B14F-4D97-AF65-F5344CB8AC3E}">
        <p14:creationId xmlns:p14="http://schemas.microsoft.com/office/powerpoint/2010/main" val="39004367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162C563A-42E5-43B4-A47E-0A4088288265}" type="slidenum">
              <a:rPr lang="en-US" altLang="en-US" smtClean="0"/>
              <a:pPr/>
              <a:t>38</a:t>
            </a:fld>
            <a:endParaRPr lang="en-US" altLang="en-US"/>
          </a:p>
        </p:txBody>
      </p:sp>
    </p:spTree>
    <p:extLst>
      <p:ext uri="{BB962C8B-B14F-4D97-AF65-F5344CB8AC3E}">
        <p14:creationId xmlns:p14="http://schemas.microsoft.com/office/powerpoint/2010/main" val="51876144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162C563A-42E5-43B4-A47E-0A4088288265}" type="slidenum">
              <a:rPr lang="en-US" altLang="en-US" smtClean="0"/>
              <a:pPr/>
              <a:t>74</a:t>
            </a:fld>
            <a:endParaRPr lang="en-US" altLang="en-US"/>
          </a:p>
        </p:txBody>
      </p:sp>
    </p:spTree>
    <p:extLst>
      <p:ext uri="{BB962C8B-B14F-4D97-AF65-F5344CB8AC3E}">
        <p14:creationId xmlns:p14="http://schemas.microsoft.com/office/powerpoint/2010/main" val="113753433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162C563A-42E5-43B4-A47E-0A4088288265}" type="slidenum">
              <a:rPr lang="en-US" altLang="en-US" smtClean="0"/>
              <a:pPr/>
              <a:t>75</a:t>
            </a:fld>
            <a:endParaRPr lang="en-US" altLang="en-US"/>
          </a:p>
        </p:txBody>
      </p:sp>
    </p:spTree>
    <p:extLst>
      <p:ext uri="{BB962C8B-B14F-4D97-AF65-F5344CB8AC3E}">
        <p14:creationId xmlns:p14="http://schemas.microsoft.com/office/powerpoint/2010/main" val="84093920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162C563A-42E5-43B4-A47E-0A4088288265}" type="slidenum">
              <a:rPr lang="en-US" altLang="en-US" smtClean="0"/>
              <a:pPr/>
              <a:t>76</a:t>
            </a:fld>
            <a:endParaRPr lang="en-US" altLang="en-US"/>
          </a:p>
        </p:txBody>
      </p:sp>
    </p:spTree>
    <p:extLst>
      <p:ext uri="{BB962C8B-B14F-4D97-AF65-F5344CB8AC3E}">
        <p14:creationId xmlns:p14="http://schemas.microsoft.com/office/powerpoint/2010/main" val="362702686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162C563A-42E5-43B4-A47E-0A4088288265}" type="slidenum">
              <a:rPr lang="en-US" altLang="en-US" smtClean="0"/>
              <a:pPr/>
              <a:t>77</a:t>
            </a:fld>
            <a:endParaRPr lang="en-US" altLang="en-US"/>
          </a:p>
        </p:txBody>
      </p:sp>
    </p:spTree>
    <p:extLst>
      <p:ext uri="{BB962C8B-B14F-4D97-AF65-F5344CB8AC3E}">
        <p14:creationId xmlns:p14="http://schemas.microsoft.com/office/powerpoint/2010/main" val="118043881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162C563A-42E5-43B4-A47E-0A4088288265}" type="slidenum">
              <a:rPr lang="en-US" altLang="en-US" smtClean="0"/>
              <a:pPr/>
              <a:t>78</a:t>
            </a:fld>
            <a:endParaRPr lang="en-US" altLang="en-US"/>
          </a:p>
        </p:txBody>
      </p:sp>
    </p:spTree>
    <p:extLst>
      <p:ext uri="{BB962C8B-B14F-4D97-AF65-F5344CB8AC3E}">
        <p14:creationId xmlns:p14="http://schemas.microsoft.com/office/powerpoint/2010/main" val="391710274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162C563A-42E5-43B4-A47E-0A4088288265}" type="slidenum">
              <a:rPr lang="en-US" altLang="en-US" smtClean="0"/>
              <a:pPr/>
              <a:t>79</a:t>
            </a:fld>
            <a:endParaRPr lang="en-US" altLang="en-US"/>
          </a:p>
        </p:txBody>
      </p:sp>
    </p:spTree>
    <p:extLst>
      <p:ext uri="{BB962C8B-B14F-4D97-AF65-F5344CB8AC3E}">
        <p14:creationId xmlns:p14="http://schemas.microsoft.com/office/powerpoint/2010/main" val="407864303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162C563A-42E5-43B4-A47E-0A4088288265}" type="slidenum">
              <a:rPr lang="en-US" altLang="en-US" smtClean="0"/>
              <a:pPr/>
              <a:t>80</a:t>
            </a:fld>
            <a:endParaRPr lang="en-US" altLang="en-US"/>
          </a:p>
        </p:txBody>
      </p:sp>
    </p:spTree>
    <p:extLst>
      <p:ext uri="{BB962C8B-B14F-4D97-AF65-F5344CB8AC3E}">
        <p14:creationId xmlns:p14="http://schemas.microsoft.com/office/powerpoint/2010/main" val="166649789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162C563A-42E5-43B4-A47E-0A4088288265}" type="slidenum">
              <a:rPr lang="en-US" altLang="en-US" smtClean="0"/>
              <a:pPr/>
              <a:t>81</a:t>
            </a:fld>
            <a:endParaRPr lang="en-US" altLang="en-US"/>
          </a:p>
        </p:txBody>
      </p:sp>
    </p:spTree>
    <p:extLst>
      <p:ext uri="{BB962C8B-B14F-4D97-AF65-F5344CB8AC3E}">
        <p14:creationId xmlns:p14="http://schemas.microsoft.com/office/powerpoint/2010/main" val="300725269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162C563A-42E5-43B4-A47E-0A4088288265}" type="slidenum">
              <a:rPr lang="en-US" altLang="en-US" smtClean="0"/>
              <a:pPr/>
              <a:t>82</a:t>
            </a:fld>
            <a:endParaRPr lang="en-US" altLang="en-US"/>
          </a:p>
        </p:txBody>
      </p:sp>
    </p:spTree>
    <p:extLst>
      <p:ext uri="{BB962C8B-B14F-4D97-AF65-F5344CB8AC3E}">
        <p14:creationId xmlns:p14="http://schemas.microsoft.com/office/powerpoint/2010/main" val="49684764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162C563A-42E5-43B4-A47E-0A4088288265}" type="slidenum">
              <a:rPr lang="en-US" altLang="en-US" smtClean="0"/>
              <a:pPr/>
              <a:t>83</a:t>
            </a:fld>
            <a:endParaRPr lang="en-US" altLang="en-US"/>
          </a:p>
        </p:txBody>
      </p:sp>
    </p:spTree>
    <p:extLst>
      <p:ext uri="{BB962C8B-B14F-4D97-AF65-F5344CB8AC3E}">
        <p14:creationId xmlns:p14="http://schemas.microsoft.com/office/powerpoint/2010/main" val="11031019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162C563A-42E5-43B4-A47E-0A4088288265}" type="slidenum">
              <a:rPr lang="en-US" altLang="en-US" smtClean="0"/>
              <a:pPr/>
              <a:t>39</a:t>
            </a:fld>
            <a:endParaRPr lang="en-US" altLang="en-US"/>
          </a:p>
        </p:txBody>
      </p:sp>
    </p:spTree>
    <p:extLst>
      <p:ext uri="{BB962C8B-B14F-4D97-AF65-F5344CB8AC3E}">
        <p14:creationId xmlns:p14="http://schemas.microsoft.com/office/powerpoint/2010/main" val="58661332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162C563A-42E5-43B4-A47E-0A4088288265}" type="slidenum">
              <a:rPr lang="en-US" altLang="en-US" smtClean="0"/>
              <a:pPr/>
              <a:t>84</a:t>
            </a:fld>
            <a:endParaRPr lang="en-US" altLang="en-US"/>
          </a:p>
        </p:txBody>
      </p:sp>
    </p:spTree>
    <p:extLst>
      <p:ext uri="{BB962C8B-B14F-4D97-AF65-F5344CB8AC3E}">
        <p14:creationId xmlns:p14="http://schemas.microsoft.com/office/powerpoint/2010/main" val="51791586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162C563A-42E5-43B4-A47E-0A4088288265}" type="slidenum">
              <a:rPr lang="en-US" altLang="en-US" smtClean="0"/>
              <a:pPr/>
              <a:t>85</a:t>
            </a:fld>
            <a:endParaRPr lang="en-US" altLang="en-US"/>
          </a:p>
        </p:txBody>
      </p:sp>
    </p:spTree>
    <p:extLst>
      <p:ext uri="{BB962C8B-B14F-4D97-AF65-F5344CB8AC3E}">
        <p14:creationId xmlns:p14="http://schemas.microsoft.com/office/powerpoint/2010/main" val="78270222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162C563A-42E5-43B4-A47E-0A4088288265}" type="slidenum">
              <a:rPr lang="en-US" altLang="en-US" smtClean="0"/>
              <a:pPr/>
              <a:t>86</a:t>
            </a:fld>
            <a:endParaRPr lang="en-US" altLang="en-US"/>
          </a:p>
        </p:txBody>
      </p:sp>
    </p:spTree>
    <p:extLst>
      <p:ext uri="{BB962C8B-B14F-4D97-AF65-F5344CB8AC3E}">
        <p14:creationId xmlns:p14="http://schemas.microsoft.com/office/powerpoint/2010/main" val="287194304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162C563A-42E5-43B4-A47E-0A4088288265}" type="slidenum">
              <a:rPr lang="en-US" altLang="en-US" smtClean="0"/>
              <a:pPr/>
              <a:t>87</a:t>
            </a:fld>
            <a:endParaRPr lang="en-US" altLang="en-US"/>
          </a:p>
        </p:txBody>
      </p:sp>
    </p:spTree>
    <p:extLst>
      <p:ext uri="{BB962C8B-B14F-4D97-AF65-F5344CB8AC3E}">
        <p14:creationId xmlns:p14="http://schemas.microsoft.com/office/powerpoint/2010/main" val="354941285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162C563A-42E5-43B4-A47E-0A4088288265}" type="slidenum">
              <a:rPr lang="en-US" altLang="en-US" smtClean="0"/>
              <a:pPr/>
              <a:t>88</a:t>
            </a:fld>
            <a:endParaRPr lang="en-US" altLang="en-US"/>
          </a:p>
        </p:txBody>
      </p:sp>
    </p:spTree>
    <p:extLst>
      <p:ext uri="{BB962C8B-B14F-4D97-AF65-F5344CB8AC3E}">
        <p14:creationId xmlns:p14="http://schemas.microsoft.com/office/powerpoint/2010/main" val="16651724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162C563A-42E5-43B4-A47E-0A4088288265}" type="slidenum">
              <a:rPr lang="en-US" altLang="en-US" smtClean="0"/>
              <a:pPr/>
              <a:t>89</a:t>
            </a:fld>
            <a:endParaRPr lang="en-US" altLang="en-US"/>
          </a:p>
        </p:txBody>
      </p:sp>
    </p:spTree>
    <p:extLst>
      <p:ext uri="{BB962C8B-B14F-4D97-AF65-F5344CB8AC3E}">
        <p14:creationId xmlns:p14="http://schemas.microsoft.com/office/powerpoint/2010/main" val="376152183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162C563A-42E5-43B4-A47E-0A4088288265}" type="slidenum">
              <a:rPr lang="en-US" altLang="en-US" smtClean="0"/>
              <a:pPr/>
              <a:t>90</a:t>
            </a:fld>
            <a:endParaRPr lang="en-US" altLang="en-US"/>
          </a:p>
        </p:txBody>
      </p:sp>
    </p:spTree>
    <p:extLst>
      <p:ext uri="{BB962C8B-B14F-4D97-AF65-F5344CB8AC3E}">
        <p14:creationId xmlns:p14="http://schemas.microsoft.com/office/powerpoint/2010/main" val="230634296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162C563A-42E5-43B4-A47E-0A4088288265}" type="slidenum">
              <a:rPr lang="en-US" altLang="en-US" smtClean="0"/>
              <a:pPr/>
              <a:t>91</a:t>
            </a:fld>
            <a:endParaRPr lang="en-US" altLang="en-US"/>
          </a:p>
        </p:txBody>
      </p:sp>
    </p:spTree>
    <p:extLst>
      <p:ext uri="{BB962C8B-B14F-4D97-AF65-F5344CB8AC3E}">
        <p14:creationId xmlns:p14="http://schemas.microsoft.com/office/powerpoint/2010/main" val="135025635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162C563A-42E5-43B4-A47E-0A4088288265}" type="slidenum">
              <a:rPr lang="en-US" altLang="en-US" smtClean="0"/>
              <a:pPr/>
              <a:t>92</a:t>
            </a:fld>
            <a:endParaRPr lang="en-US" altLang="en-US"/>
          </a:p>
        </p:txBody>
      </p:sp>
    </p:spTree>
    <p:extLst>
      <p:ext uri="{BB962C8B-B14F-4D97-AF65-F5344CB8AC3E}">
        <p14:creationId xmlns:p14="http://schemas.microsoft.com/office/powerpoint/2010/main" val="225270520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162C563A-42E5-43B4-A47E-0A4088288265}" type="slidenum">
              <a:rPr lang="en-US" altLang="en-US" smtClean="0"/>
              <a:pPr/>
              <a:t>93</a:t>
            </a:fld>
            <a:endParaRPr lang="en-US" altLang="en-US"/>
          </a:p>
        </p:txBody>
      </p:sp>
    </p:spTree>
    <p:extLst>
      <p:ext uri="{BB962C8B-B14F-4D97-AF65-F5344CB8AC3E}">
        <p14:creationId xmlns:p14="http://schemas.microsoft.com/office/powerpoint/2010/main" val="13539857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162C563A-42E5-43B4-A47E-0A4088288265}" type="slidenum">
              <a:rPr lang="en-US" altLang="en-US" smtClean="0"/>
              <a:pPr/>
              <a:t>40</a:t>
            </a:fld>
            <a:endParaRPr lang="en-US" altLang="en-US"/>
          </a:p>
        </p:txBody>
      </p:sp>
    </p:spTree>
    <p:extLst>
      <p:ext uri="{BB962C8B-B14F-4D97-AF65-F5344CB8AC3E}">
        <p14:creationId xmlns:p14="http://schemas.microsoft.com/office/powerpoint/2010/main" val="45607916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162C563A-42E5-43B4-A47E-0A4088288265}" type="slidenum">
              <a:rPr lang="en-US" altLang="en-US" smtClean="0"/>
              <a:pPr/>
              <a:t>94</a:t>
            </a:fld>
            <a:endParaRPr lang="en-US" altLang="en-US"/>
          </a:p>
        </p:txBody>
      </p:sp>
    </p:spTree>
    <p:extLst>
      <p:ext uri="{BB962C8B-B14F-4D97-AF65-F5344CB8AC3E}">
        <p14:creationId xmlns:p14="http://schemas.microsoft.com/office/powerpoint/2010/main" val="401413317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162C563A-42E5-43B4-A47E-0A4088288265}" type="slidenum">
              <a:rPr lang="en-US" altLang="en-US" smtClean="0"/>
              <a:pPr/>
              <a:t>95</a:t>
            </a:fld>
            <a:endParaRPr lang="en-US" altLang="en-US"/>
          </a:p>
        </p:txBody>
      </p:sp>
    </p:spTree>
    <p:extLst>
      <p:ext uri="{BB962C8B-B14F-4D97-AF65-F5344CB8AC3E}">
        <p14:creationId xmlns:p14="http://schemas.microsoft.com/office/powerpoint/2010/main" val="193684207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162C563A-42E5-43B4-A47E-0A4088288265}" type="slidenum">
              <a:rPr lang="en-US" altLang="en-US" smtClean="0"/>
              <a:pPr/>
              <a:t>96</a:t>
            </a:fld>
            <a:endParaRPr lang="en-US" altLang="en-US"/>
          </a:p>
        </p:txBody>
      </p:sp>
    </p:spTree>
    <p:extLst>
      <p:ext uri="{BB962C8B-B14F-4D97-AF65-F5344CB8AC3E}">
        <p14:creationId xmlns:p14="http://schemas.microsoft.com/office/powerpoint/2010/main" val="369590015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162C563A-42E5-43B4-A47E-0A4088288265}" type="slidenum">
              <a:rPr lang="en-US" altLang="en-US" smtClean="0"/>
              <a:pPr/>
              <a:t>97</a:t>
            </a:fld>
            <a:endParaRPr lang="en-US" altLang="en-US"/>
          </a:p>
        </p:txBody>
      </p:sp>
    </p:spTree>
    <p:extLst>
      <p:ext uri="{BB962C8B-B14F-4D97-AF65-F5344CB8AC3E}">
        <p14:creationId xmlns:p14="http://schemas.microsoft.com/office/powerpoint/2010/main" val="199034062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162C563A-42E5-43B4-A47E-0A4088288265}" type="slidenum">
              <a:rPr lang="en-US" altLang="en-US" smtClean="0"/>
              <a:pPr/>
              <a:t>98</a:t>
            </a:fld>
            <a:endParaRPr lang="en-US" altLang="en-US"/>
          </a:p>
        </p:txBody>
      </p:sp>
    </p:spTree>
    <p:extLst>
      <p:ext uri="{BB962C8B-B14F-4D97-AF65-F5344CB8AC3E}">
        <p14:creationId xmlns:p14="http://schemas.microsoft.com/office/powerpoint/2010/main" val="412038242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162C563A-42E5-43B4-A47E-0A4088288265}" type="slidenum">
              <a:rPr lang="en-US" altLang="en-US" smtClean="0"/>
              <a:pPr/>
              <a:t>99</a:t>
            </a:fld>
            <a:endParaRPr lang="en-US" altLang="en-US"/>
          </a:p>
        </p:txBody>
      </p:sp>
    </p:spTree>
    <p:extLst>
      <p:ext uri="{BB962C8B-B14F-4D97-AF65-F5344CB8AC3E}">
        <p14:creationId xmlns:p14="http://schemas.microsoft.com/office/powerpoint/2010/main" val="37392843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162C563A-42E5-43B4-A47E-0A4088288265}" type="slidenum">
              <a:rPr lang="en-US" altLang="en-US" smtClean="0"/>
              <a:pPr/>
              <a:t>100</a:t>
            </a:fld>
            <a:endParaRPr lang="en-US" altLang="en-US"/>
          </a:p>
        </p:txBody>
      </p:sp>
    </p:spTree>
    <p:extLst>
      <p:ext uri="{BB962C8B-B14F-4D97-AF65-F5344CB8AC3E}">
        <p14:creationId xmlns:p14="http://schemas.microsoft.com/office/powerpoint/2010/main" val="386237241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162C563A-42E5-43B4-A47E-0A4088288265}" type="slidenum">
              <a:rPr lang="en-US" altLang="en-US" smtClean="0"/>
              <a:pPr/>
              <a:t>101</a:t>
            </a:fld>
            <a:endParaRPr lang="en-US" altLang="en-US"/>
          </a:p>
        </p:txBody>
      </p:sp>
    </p:spTree>
    <p:extLst>
      <p:ext uri="{BB962C8B-B14F-4D97-AF65-F5344CB8AC3E}">
        <p14:creationId xmlns:p14="http://schemas.microsoft.com/office/powerpoint/2010/main" val="213039661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162C563A-42E5-43B4-A47E-0A4088288265}" type="slidenum">
              <a:rPr lang="en-US" altLang="en-US" smtClean="0"/>
              <a:pPr/>
              <a:t>102</a:t>
            </a:fld>
            <a:endParaRPr lang="en-US" altLang="en-US"/>
          </a:p>
        </p:txBody>
      </p:sp>
    </p:spTree>
    <p:extLst>
      <p:ext uri="{BB962C8B-B14F-4D97-AF65-F5344CB8AC3E}">
        <p14:creationId xmlns:p14="http://schemas.microsoft.com/office/powerpoint/2010/main" val="338697099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162C563A-42E5-43B4-A47E-0A4088288265}" type="slidenum">
              <a:rPr lang="en-US" altLang="en-US" smtClean="0"/>
              <a:pPr/>
              <a:t>103</a:t>
            </a:fld>
            <a:endParaRPr lang="en-US" altLang="en-US"/>
          </a:p>
        </p:txBody>
      </p:sp>
    </p:spTree>
    <p:extLst>
      <p:ext uri="{BB962C8B-B14F-4D97-AF65-F5344CB8AC3E}">
        <p14:creationId xmlns:p14="http://schemas.microsoft.com/office/powerpoint/2010/main" val="37721501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162C563A-42E5-43B4-A47E-0A4088288265}" type="slidenum">
              <a:rPr lang="en-US" altLang="en-US" smtClean="0"/>
              <a:pPr/>
              <a:t>41</a:t>
            </a:fld>
            <a:endParaRPr lang="en-US" altLang="en-US"/>
          </a:p>
        </p:txBody>
      </p:sp>
    </p:spTree>
    <p:extLst>
      <p:ext uri="{BB962C8B-B14F-4D97-AF65-F5344CB8AC3E}">
        <p14:creationId xmlns:p14="http://schemas.microsoft.com/office/powerpoint/2010/main" val="200760984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162C563A-42E5-43B4-A47E-0A4088288265}" type="slidenum">
              <a:rPr lang="en-US" altLang="en-US" smtClean="0"/>
              <a:pPr/>
              <a:t>104</a:t>
            </a:fld>
            <a:endParaRPr lang="en-US" altLang="en-US"/>
          </a:p>
        </p:txBody>
      </p:sp>
    </p:spTree>
    <p:extLst>
      <p:ext uri="{BB962C8B-B14F-4D97-AF65-F5344CB8AC3E}">
        <p14:creationId xmlns:p14="http://schemas.microsoft.com/office/powerpoint/2010/main" val="28369368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162C563A-42E5-43B4-A47E-0A4088288265}" type="slidenum">
              <a:rPr lang="en-US" altLang="en-US" smtClean="0"/>
              <a:pPr/>
              <a:t>105</a:t>
            </a:fld>
            <a:endParaRPr lang="en-US" altLang="en-US"/>
          </a:p>
        </p:txBody>
      </p:sp>
    </p:spTree>
    <p:extLst>
      <p:ext uri="{BB962C8B-B14F-4D97-AF65-F5344CB8AC3E}">
        <p14:creationId xmlns:p14="http://schemas.microsoft.com/office/powerpoint/2010/main" val="239890600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162C563A-42E5-43B4-A47E-0A4088288265}" type="slidenum">
              <a:rPr lang="en-US" altLang="en-US" smtClean="0"/>
              <a:pPr/>
              <a:t>106</a:t>
            </a:fld>
            <a:endParaRPr lang="en-US" altLang="en-US"/>
          </a:p>
        </p:txBody>
      </p:sp>
    </p:spTree>
    <p:extLst>
      <p:ext uri="{BB962C8B-B14F-4D97-AF65-F5344CB8AC3E}">
        <p14:creationId xmlns:p14="http://schemas.microsoft.com/office/powerpoint/2010/main" val="2373183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162C563A-42E5-43B4-A47E-0A4088288265}" type="slidenum">
              <a:rPr lang="en-US" altLang="en-US" smtClean="0"/>
              <a:pPr/>
              <a:t>107</a:t>
            </a:fld>
            <a:endParaRPr lang="en-US" altLang="en-US"/>
          </a:p>
        </p:txBody>
      </p:sp>
    </p:spTree>
    <p:extLst>
      <p:ext uri="{BB962C8B-B14F-4D97-AF65-F5344CB8AC3E}">
        <p14:creationId xmlns:p14="http://schemas.microsoft.com/office/powerpoint/2010/main" val="340636010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162C563A-42E5-43B4-A47E-0A4088288265}" type="slidenum">
              <a:rPr lang="en-US" altLang="en-US" smtClean="0"/>
              <a:pPr/>
              <a:t>108</a:t>
            </a:fld>
            <a:endParaRPr lang="en-US" altLang="en-US"/>
          </a:p>
        </p:txBody>
      </p:sp>
    </p:spTree>
    <p:extLst>
      <p:ext uri="{BB962C8B-B14F-4D97-AF65-F5344CB8AC3E}">
        <p14:creationId xmlns:p14="http://schemas.microsoft.com/office/powerpoint/2010/main" val="372453528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162C563A-42E5-43B4-A47E-0A4088288265}" type="slidenum">
              <a:rPr lang="en-US" altLang="en-US" smtClean="0"/>
              <a:pPr/>
              <a:t>109</a:t>
            </a:fld>
            <a:endParaRPr lang="en-US" altLang="en-US"/>
          </a:p>
        </p:txBody>
      </p:sp>
    </p:spTree>
    <p:extLst>
      <p:ext uri="{BB962C8B-B14F-4D97-AF65-F5344CB8AC3E}">
        <p14:creationId xmlns:p14="http://schemas.microsoft.com/office/powerpoint/2010/main" val="354407686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162C563A-42E5-43B4-A47E-0A4088288265}" type="slidenum">
              <a:rPr lang="en-US" altLang="en-US" smtClean="0"/>
              <a:pPr/>
              <a:t>110</a:t>
            </a:fld>
            <a:endParaRPr lang="en-US" altLang="en-US"/>
          </a:p>
        </p:txBody>
      </p:sp>
    </p:spTree>
    <p:extLst>
      <p:ext uri="{BB962C8B-B14F-4D97-AF65-F5344CB8AC3E}">
        <p14:creationId xmlns:p14="http://schemas.microsoft.com/office/powerpoint/2010/main" val="9909829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162C563A-42E5-43B4-A47E-0A4088288265}" type="slidenum">
              <a:rPr lang="en-US" altLang="en-US" smtClean="0"/>
              <a:pPr/>
              <a:t>111</a:t>
            </a:fld>
            <a:endParaRPr lang="en-US" altLang="en-US"/>
          </a:p>
        </p:txBody>
      </p:sp>
    </p:spTree>
    <p:extLst>
      <p:ext uri="{BB962C8B-B14F-4D97-AF65-F5344CB8AC3E}">
        <p14:creationId xmlns:p14="http://schemas.microsoft.com/office/powerpoint/2010/main" val="196368831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162C563A-42E5-43B4-A47E-0A4088288265}" type="slidenum">
              <a:rPr lang="en-US" altLang="en-US" smtClean="0"/>
              <a:pPr/>
              <a:t>112</a:t>
            </a:fld>
            <a:endParaRPr lang="en-US" altLang="en-US"/>
          </a:p>
        </p:txBody>
      </p:sp>
    </p:spTree>
    <p:extLst>
      <p:ext uri="{BB962C8B-B14F-4D97-AF65-F5344CB8AC3E}">
        <p14:creationId xmlns:p14="http://schemas.microsoft.com/office/powerpoint/2010/main" val="3977396699"/>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162C563A-42E5-43B4-A47E-0A4088288265}" type="slidenum">
              <a:rPr lang="en-US" altLang="en-US" smtClean="0"/>
              <a:pPr/>
              <a:t>113</a:t>
            </a:fld>
            <a:endParaRPr lang="en-US" altLang="en-US"/>
          </a:p>
        </p:txBody>
      </p:sp>
    </p:spTree>
    <p:extLst>
      <p:ext uri="{BB962C8B-B14F-4D97-AF65-F5344CB8AC3E}">
        <p14:creationId xmlns:p14="http://schemas.microsoft.com/office/powerpoint/2010/main" val="9457071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162C563A-42E5-43B4-A47E-0A4088288265}" type="slidenum">
              <a:rPr lang="en-US" altLang="en-US" smtClean="0"/>
              <a:pPr/>
              <a:t>42</a:t>
            </a:fld>
            <a:endParaRPr lang="en-US" altLang="en-US"/>
          </a:p>
        </p:txBody>
      </p:sp>
    </p:spTree>
    <p:extLst>
      <p:ext uri="{BB962C8B-B14F-4D97-AF65-F5344CB8AC3E}">
        <p14:creationId xmlns:p14="http://schemas.microsoft.com/office/powerpoint/2010/main" val="384826901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162C563A-42E5-43B4-A47E-0A4088288265}" type="slidenum">
              <a:rPr lang="en-US" altLang="en-US" smtClean="0"/>
              <a:pPr/>
              <a:t>114</a:t>
            </a:fld>
            <a:endParaRPr lang="en-US" altLang="en-US"/>
          </a:p>
        </p:txBody>
      </p:sp>
    </p:spTree>
    <p:extLst>
      <p:ext uri="{BB962C8B-B14F-4D97-AF65-F5344CB8AC3E}">
        <p14:creationId xmlns:p14="http://schemas.microsoft.com/office/powerpoint/2010/main" val="239763777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162C563A-42E5-43B4-A47E-0A4088288265}" type="slidenum">
              <a:rPr lang="en-US" altLang="en-US" smtClean="0"/>
              <a:pPr/>
              <a:t>115</a:t>
            </a:fld>
            <a:endParaRPr lang="en-US" altLang="en-US"/>
          </a:p>
        </p:txBody>
      </p:sp>
    </p:spTree>
    <p:extLst>
      <p:ext uri="{BB962C8B-B14F-4D97-AF65-F5344CB8AC3E}">
        <p14:creationId xmlns:p14="http://schemas.microsoft.com/office/powerpoint/2010/main" val="562126106"/>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162C563A-42E5-43B4-A47E-0A4088288265}" type="slidenum">
              <a:rPr lang="en-US" altLang="en-US" smtClean="0"/>
              <a:pPr/>
              <a:t>116</a:t>
            </a:fld>
            <a:endParaRPr lang="en-US" altLang="en-US"/>
          </a:p>
        </p:txBody>
      </p:sp>
    </p:spTree>
    <p:extLst>
      <p:ext uri="{BB962C8B-B14F-4D97-AF65-F5344CB8AC3E}">
        <p14:creationId xmlns:p14="http://schemas.microsoft.com/office/powerpoint/2010/main" val="429412545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162C563A-42E5-43B4-A47E-0A4088288265}" type="slidenum">
              <a:rPr lang="en-US" altLang="en-US" smtClean="0"/>
              <a:pPr/>
              <a:t>117</a:t>
            </a:fld>
            <a:endParaRPr lang="en-US" altLang="en-US"/>
          </a:p>
        </p:txBody>
      </p:sp>
    </p:spTree>
    <p:extLst>
      <p:ext uri="{BB962C8B-B14F-4D97-AF65-F5344CB8AC3E}">
        <p14:creationId xmlns:p14="http://schemas.microsoft.com/office/powerpoint/2010/main" val="3019704400"/>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162C563A-42E5-43B4-A47E-0A4088288265}" type="slidenum">
              <a:rPr lang="en-US" altLang="en-US" smtClean="0"/>
              <a:pPr/>
              <a:t>118</a:t>
            </a:fld>
            <a:endParaRPr lang="en-US" altLang="en-US"/>
          </a:p>
        </p:txBody>
      </p:sp>
    </p:spTree>
    <p:extLst>
      <p:ext uri="{BB962C8B-B14F-4D97-AF65-F5344CB8AC3E}">
        <p14:creationId xmlns:p14="http://schemas.microsoft.com/office/powerpoint/2010/main" val="735850482"/>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162C563A-42E5-43B4-A47E-0A4088288265}" type="slidenum">
              <a:rPr lang="en-US" altLang="en-US" smtClean="0"/>
              <a:pPr/>
              <a:t>119</a:t>
            </a:fld>
            <a:endParaRPr lang="en-US" altLang="en-US"/>
          </a:p>
        </p:txBody>
      </p:sp>
    </p:spTree>
    <p:extLst>
      <p:ext uri="{BB962C8B-B14F-4D97-AF65-F5344CB8AC3E}">
        <p14:creationId xmlns:p14="http://schemas.microsoft.com/office/powerpoint/2010/main" val="1151129539"/>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162C563A-42E5-43B4-A47E-0A4088288265}" type="slidenum">
              <a:rPr lang="en-US" altLang="en-US" smtClean="0"/>
              <a:pPr/>
              <a:t>120</a:t>
            </a:fld>
            <a:endParaRPr lang="en-US" altLang="en-US"/>
          </a:p>
        </p:txBody>
      </p:sp>
    </p:spTree>
    <p:extLst>
      <p:ext uri="{BB962C8B-B14F-4D97-AF65-F5344CB8AC3E}">
        <p14:creationId xmlns:p14="http://schemas.microsoft.com/office/powerpoint/2010/main" val="476347639"/>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162C563A-42E5-43B4-A47E-0A4088288265}" type="slidenum">
              <a:rPr lang="en-US" altLang="en-US" smtClean="0"/>
              <a:pPr/>
              <a:t>121</a:t>
            </a:fld>
            <a:endParaRPr lang="en-US" altLang="en-US"/>
          </a:p>
        </p:txBody>
      </p:sp>
    </p:spTree>
    <p:extLst>
      <p:ext uri="{BB962C8B-B14F-4D97-AF65-F5344CB8AC3E}">
        <p14:creationId xmlns:p14="http://schemas.microsoft.com/office/powerpoint/2010/main" val="3363212526"/>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162C563A-42E5-43B4-A47E-0A4088288265}" type="slidenum">
              <a:rPr lang="en-US" altLang="en-US" smtClean="0"/>
              <a:pPr/>
              <a:t>122</a:t>
            </a:fld>
            <a:endParaRPr lang="en-US" altLang="en-US"/>
          </a:p>
        </p:txBody>
      </p:sp>
    </p:spTree>
    <p:extLst>
      <p:ext uri="{BB962C8B-B14F-4D97-AF65-F5344CB8AC3E}">
        <p14:creationId xmlns:p14="http://schemas.microsoft.com/office/powerpoint/2010/main" val="3175354321"/>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162C563A-42E5-43B4-A47E-0A4088288265}" type="slidenum">
              <a:rPr lang="en-US" altLang="en-US" smtClean="0"/>
              <a:pPr/>
              <a:t>123</a:t>
            </a:fld>
            <a:endParaRPr lang="en-US" altLang="en-US"/>
          </a:p>
        </p:txBody>
      </p:sp>
    </p:spTree>
    <p:extLst>
      <p:ext uri="{BB962C8B-B14F-4D97-AF65-F5344CB8AC3E}">
        <p14:creationId xmlns:p14="http://schemas.microsoft.com/office/powerpoint/2010/main" val="26809921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162C563A-42E5-43B4-A47E-0A4088288265}" type="slidenum">
              <a:rPr lang="en-US" altLang="en-US" smtClean="0"/>
              <a:pPr/>
              <a:t>43</a:t>
            </a:fld>
            <a:endParaRPr lang="en-US" altLang="en-US"/>
          </a:p>
        </p:txBody>
      </p:sp>
    </p:spTree>
    <p:extLst>
      <p:ext uri="{BB962C8B-B14F-4D97-AF65-F5344CB8AC3E}">
        <p14:creationId xmlns:p14="http://schemas.microsoft.com/office/powerpoint/2010/main" val="1850384243"/>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162C563A-42E5-43B4-A47E-0A4088288265}" type="slidenum">
              <a:rPr lang="en-US" altLang="en-US" smtClean="0"/>
              <a:pPr/>
              <a:t>124</a:t>
            </a:fld>
            <a:endParaRPr lang="en-US" altLang="en-US"/>
          </a:p>
        </p:txBody>
      </p:sp>
    </p:spTree>
    <p:extLst>
      <p:ext uri="{BB962C8B-B14F-4D97-AF65-F5344CB8AC3E}">
        <p14:creationId xmlns:p14="http://schemas.microsoft.com/office/powerpoint/2010/main" val="3140382473"/>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162C563A-42E5-43B4-A47E-0A4088288265}" type="slidenum">
              <a:rPr lang="en-US" altLang="en-US" smtClean="0"/>
              <a:pPr/>
              <a:t>125</a:t>
            </a:fld>
            <a:endParaRPr lang="en-US" altLang="en-US"/>
          </a:p>
        </p:txBody>
      </p:sp>
    </p:spTree>
    <p:extLst>
      <p:ext uri="{BB962C8B-B14F-4D97-AF65-F5344CB8AC3E}">
        <p14:creationId xmlns:p14="http://schemas.microsoft.com/office/powerpoint/2010/main" val="4254768941"/>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162C563A-42E5-43B4-A47E-0A4088288265}" type="slidenum">
              <a:rPr lang="en-US" altLang="en-US" smtClean="0"/>
              <a:pPr/>
              <a:t>126</a:t>
            </a:fld>
            <a:endParaRPr lang="en-US" altLang="en-US"/>
          </a:p>
        </p:txBody>
      </p:sp>
    </p:spTree>
    <p:extLst>
      <p:ext uri="{BB962C8B-B14F-4D97-AF65-F5344CB8AC3E}">
        <p14:creationId xmlns:p14="http://schemas.microsoft.com/office/powerpoint/2010/main" val="2393121103"/>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162C563A-42E5-43B4-A47E-0A4088288265}" type="slidenum">
              <a:rPr lang="en-US" altLang="en-US" smtClean="0"/>
              <a:pPr/>
              <a:t>127</a:t>
            </a:fld>
            <a:endParaRPr lang="en-US" altLang="en-US"/>
          </a:p>
        </p:txBody>
      </p:sp>
    </p:spTree>
    <p:extLst>
      <p:ext uri="{BB962C8B-B14F-4D97-AF65-F5344CB8AC3E}">
        <p14:creationId xmlns:p14="http://schemas.microsoft.com/office/powerpoint/2010/main" val="2950952451"/>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162C563A-42E5-43B4-A47E-0A4088288265}" type="slidenum">
              <a:rPr lang="en-US" altLang="en-US" smtClean="0"/>
              <a:pPr/>
              <a:t>128</a:t>
            </a:fld>
            <a:endParaRPr lang="en-US" altLang="en-US"/>
          </a:p>
        </p:txBody>
      </p:sp>
    </p:spTree>
    <p:extLst>
      <p:ext uri="{BB962C8B-B14F-4D97-AF65-F5344CB8AC3E}">
        <p14:creationId xmlns:p14="http://schemas.microsoft.com/office/powerpoint/2010/main" val="3763640535"/>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162C563A-42E5-43B4-A47E-0A4088288265}" type="slidenum">
              <a:rPr lang="en-US" altLang="en-US" smtClean="0"/>
              <a:pPr/>
              <a:t>129</a:t>
            </a:fld>
            <a:endParaRPr lang="en-US" altLang="en-US"/>
          </a:p>
        </p:txBody>
      </p:sp>
    </p:spTree>
    <p:extLst>
      <p:ext uri="{BB962C8B-B14F-4D97-AF65-F5344CB8AC3E}">
        <p14:creationId xmlns:p14="http://schemas.microsoft.com/office/powerpoint/2010/main" val="1569585308"/>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162C563A-42E5-43B4-A47E-0A4088288265}" type="slidenum">
              <a:rPr lang="en-US" altLang="en-US" smtClean="0"/>
              <a:pPr/>
              <a:t>130</a:t>
            </a:fld>
            <a:endParaRPr lang="en-US" altLang="en-US"/>
          </a:p>
        </p:txBody>
      </p:sp>
    </p:spTree>
    <p:extLst>
      <p:ext uri="{BB962C8B-B14F-4D97-AF65-F5344CB8AC3E}">
        <p14:creationId xmlns:p14="http://schemas.microsoft.com/office/powerpoint/2010/main" val="432398449"/>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162C563A-42E5-43B4-A47E-0A4088288265}" type="slidenum">
              <a:rPr lang="en-US" altLang="en-US" smtClean="0"/>
              <a:pPr/>
              <a:t>131</a:t>
            </a:fld>
            <a:endParaRPr lang="en-US" altLang="en-US"/>
          </a:p>
        </p:txBody>
      </p:sp>
    </p:spTree>
    <p:extLst>
      <p:ext uri="{BB962C8B-B14F-4D97-AF65-F5344CB8AC3E}">
        <p14:creationId xmlns:p14="http://schemas.microsoft.com/office/powerpoint/2010/main" val="3782421339"/>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162C563A-42E5-43B4-A47E-0A4088288265}" type="slidenum">
              <a:rPr lang="en-US" altLang="en-US" smtClean="0"/>
              <a:pPr/>
              <a:t>132</a:t>
            </a:fld>
            <a:endParaRPr lang="en-US" altLang="en-US"/>
          </a:p>
        </p:txBody>
      </p:sp>
    </p:spTree>
    <p:extLst>
      <p:ext uri="{BB962C8B-B14F-4D97-AF65-F5344CB8AC3E}">
        <p14:creationId xmlns:p14="http://schemas.microsoft.com/office/powerpoint/2010/main" val="1573005929"/>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162C563A-42E5-43B4-A47E-0A4088288265}" type="slidenum">
              <a:rPr lang="en-US" altLang="en-US" smtClean="0"/>
              <a:pPr/>
              <a:t>133</a:t>
            </a:fld>
            <a:endParaRPr lang="en-US" altLang="en-US"/>
          </a:p>
        </p:txBody>
      </p:sp>
    </p:spTree>
    <p:extLst>
      <p:ext uri="{BB962C8B-B14F-4D97-AF65-F5344CB8AC3E}">
        <p14:creationId xmlns:p14="http://schemas.microsoft.com/office/powerpoint/2010/main" val="27949486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xmlns="" id="{776AD7D0-706F-4439-BD28-5DD159BE9B52}"/>
              </a:ext>
            </a:extLst>
          </p:cNvPr>
          <p:cNvSpPr>
            <a:spLocks noGrp="1"/>
          </p:cNvSpPr>
          <p:nvPr>
            <p:ph type="dt" sz="half" idx="10"/>
          </p:nvPr>
        </p:nvSpPr>
        <p:spPr/>
        <p:txBody>
          <a:bodyPr/>
          <a:lstStyle>
            <a:lvl1pPr>
              <a:defRPr/>
            </a:lvl1pPr>
          </a:lstStyle>
          <a:p>
            <a:pPr>
              <a:defRPr/>
            </a:pPr>
            <a:fld id="{47EED7AB-332A-4C2E-9235-C4EAB0467056}" type="datetime1">
              <a:rPr lang="en-US"/>
              <a:pPr>
                <a:defRPr/>
              </a:pPr>
              <a:t>2/13/2023</a:t>
            </a:fld>
            <a:endParaRPr lang="en-US"/>
          </a:p>
        </p:txBody>
      </p:sp>
      <p:sp>
        <p:nvSpPr>
          <p:cNvPr id="5" name="Footer Placeholder 4">
            <a:extLst>
              <a:ext uri="{FF2B5EF4-FFF2-40B4-BE49-F238E27FC236}">
                <a16:creationId xmlns:a16="http://schemas.microsoft.com/office/drawing/2014/main" xmlns="" id="{719F3250-EFBD-4162-B5B0-A4C7F6F22506}"/>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xmlns="" id="{2136C1AA-D928-4176-961A-4A88F07327BB}"/>
              </a:ext>
            </a:extLst>
          </p:cNvPr>
          <p:cNvSpPr>
            <a:spLocks noGrp="1"/>
          </p:cNvSpPr>
          <p:nvPr>
            <p:ph type="sldNum" sz="quarter" idx="12"/>
          </p:nvPr>
        </p:nvSpPr>
        <p:spPr/>
        <p:txBody>
          <a:bodyPr/>
          <a:lstStyle>
            <a:lvl1pPr>
              <a:defRPr/>
            </a:lvl1pPr>
          </a:lstStyle>
          <a:p>
            <a:fld id="{05234A42-65CA-428B-B61B-4DE8811BF224}" type="slidenum">
              <a:rPr lang="en-US" altLang="en-US"/>
              <a:pPr/>
              <a:t>‹#›</a:t>
            </a:fld>
            <a:endParaRPr lang="en-US" altLang="en-US"/>
          </a:p>
        </p:txBody>
      </p:sp>
    </p:spTree>
    <p:extLst>
      <p:ext uri="{BB962C8B-B14F-4D97-AF65-F5344CB8AC3E}">
        <p14:creationId xmlns:p14="http://schemas.microsoft.com/office/powerpoint/2010/main" val="40966407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B2E2F808-3FD9-402F-BCC2-DC899F8D91AF}"/>
              </a:ext>
            </a:extLst>
          </p:cNvPr>
          <p:cNvSpPr>
            <a:spLocks noGrp="1"/>
          </p:cNvSpPr>
          <p:nvPr>
            <p:ph type="dt" sz="half" idx="10"/>
          </p:nvPr>
        </p:nvSpPr>
        <p:spPr/>
        <p:txBody>
          <a:bodyPr/>
          <a:lstStyle>
            <a:lvl1pPr>
              <a:defRPr/>
            </a:lvl1pPr>
          </a:lstStyle>
          <a:p>
            <a:pPr>
              <a:defRPr/>
            </a:pPr>
            <a:fld id="{93AD48C6-6143-419C-8758-47824D8CE279}" type="datetime1">
              <a:rPr lang="en-US"/>
              <a:pPr>
                <a:defRPr/>
              </a:pPr>
              <a:t>2/13/2023</a:t>
            </a:fld>
            <a:endParaRPr lang="en-US"/>
          </a:p>
        </p:txBody>
      </p:sp>
      <p:sp>
        <p:nvSpPr>
          <p:cNvPr id="5" name="Footer Placeholder 4">
            <a:extLst>
              <a:ext uri="{FF2B5EF4-FFF2-40B4-BE49-F238E27FC236}">
                <a16:creationId xmlns:a16="http://schemas.microsoft.com/office/drawing/2014/main" xmlns="" id="{7EF38D97-FE23-46A6-A51F-D62D9DF13B6F}"/>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xmlns="" id="{B71D0848-B9F6-44C8-9E52-0F9545A79E08}"/>
              </a:ext>
            </a:extLst>
          </p:cNvPr>
          <p:cNvSpPr>
            <a:spLocks noGrp="1"/>
          </p:cNvSpPr>
          <p:nvPr>
            <p:ph type="sldNum" sz="quarter" idx="12"/>
          </p:nvPr>
        </p:nvSpPr>
        <p:spPr/>
        <p:txBody>
          <a:bodyPr/>
          <a:lstStyle>
            <a:lvl1pPr>
              <a:defRPr/>
            </a:lvl1pPr>
          </a:lstStyle>
          <a:p>
            <a:fld id="{4150A860-E4CC-46A6-830D-060350A84A7B}" type="slidenum">
              <a:rPr lang="en-US" altLang="en-US"/>
              <a:pPr/>
              <a:t>‹#›</a:t>
            </a:fld>
            <a:endParaRPr lang="en-US" altLang="en-US"/>
          </a:p>
        </p:txBody>
      </p:sp>
    </p:spTree>
    <p:extLst>
      <p:ext uri="{BB962C8B-B14F-4D97-AF65-F5344CB8AC3E}">
        <p14:creationId xmlns:p14="http://schemas.microsoft.com/office/powerpoint/2010/main" val="29180686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1DFE32C4-DAB5-42A6-BBC6-56D2F79D7E9A}"/>
              </a:ext>
            </a:extLst>
          </p:cNvPr>
          <p:cNvSpPr>
            <a:spLocks noGrp="1"/>
          </p:cNvSpPr>
          <p:nvPr>
            <p:ph type="dt" sz="half" idx="10"/>
          </p:nvPr>
        </p:nvSpPr>
        <p:spPr/>
        <p:txBody>
          <a:bodyPr/>
          <a:lstStyle>
            <a:lvl1pPr>
              <a:defRPr/>
            </a:lvl1pPr>
          </a:lstStyle>
          <a:p>
            <a:pPr>
              <a:defRPr/>
            </a:pPr>
            <a:fld id="{141B6AEA-6C96-48A2-A32C-609FE0031E6D}" type="datetime1">
              <a:rPr lang="en-US"/>
              <a:pPr>
                <a:defRPr/>
              </a:pPr>
              <a:t>2/13/2023</a:t>
            </a:fld>
            <a:endParaRPr lang="en-US"/>
          </a:p>
        </p:txBody>
      </p:sp>
      <p:sp>
        <p:nvSpPr>
          <p:cNvPr id="5" name="Footer Placeholder 4">
            <a:extLst>
              <a:ext uri="{FF2B5EF4-FFF2-40B4-BE49-F238E27FC236}">
                <a16:creationId xmlns:a16="http://schemas.microsoft.com/office/drawing/2014/main" xmlns="" id="{49846AE2-1C31-40DC-8148-BF90BB4B89DD}"/>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xmlns="" id="{DCE03D47-E52C-414C-BAD9-6FADDB4E055C}"/>
              </a:ext>
            </a:extLst>
          </p:cNvPr>
          <p:cNvSpPr>
            <a:spLocks noGrp="1"/>
          </p:cNvSpPr>
          <p:nvPr>
            <p:ph type="sldNum" sz="quarter" idx="12"/>
          </p:nvPr>
        </p:nvSpPr>
        <p:spPr/>
        <p:txBody>
          <a:bodyPr/>
          <a:lstStyle>
            <a:lvl1pPr>
              <a:defRPr/>
            </a:lvl1pPr>
          </a:lstStyle>
          <a:p>
            <a:fld id="{B4EB235E-4BB9-4D36-ACAF-175356C8DE39}" type="slidenum">
              <a:rPr lang="en-US" altLang="en-US"/>
              <a:pPr/>
              <a:t>‹#›</a:t>
            </a:fld>
            <a:endParaRPr lang="en-US" altLang="en-US"/>
          </a:p>
        </p:txBody>
      </p:sp>
    </p:spTree>
    <p:extLst>
      <p:ext uri="{BB962C8B-B14F-4D97-AF65-F5344CB8AC3E}">
        <p14:creationId xmlns:p14="http://schemas.microsoft.com/office/powerpoint/2010/main" val="310365342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422030" y="1371600"/>
            <a:ext cx="8229600" cy="1828800"/>
          </a:xfrm>
        </p:spPr>
        <p:txBody>
          <a:bodyPr vert="horz" lIns="45720" tIns="0" rIns="45720" bIns="0" anchor="b">
            <a:normAutofit/>
            <a:scene3d>
              <a:camera prst="orthographicFront"/>
              <a:lightRig rig="soft" dir="t">
                <a:rot lat="0" lon="0" rev="17220000"/>
              </a:lightRig>
            </a:scene3d>
            <a:sp3d prstMaterial="softEdge">
              <a:bevelT w="38100" h="38100"/>
            </a:sp3d>
          </a:bodyPr>
          <a:lstStyle>
            <a:lvl1pPr>
              <a:defRPr sz="3600" b="1" cap="all" baseline="0">
                <a:ln w="6350">
                  <a:noFill/>
                </a:ln>
                <a:gradFill>
                  <a:gsLst>
                    <a:gs pos="0">
                      <a:schemeClr val="accent1">
                        <a:tint val="73000"/>
                        <a:satMod val="145000"/>
                      </a:schemeClr>
                    </a:gs>
                    <a:gs pos="73000">
                      <a:schemeClr val="accent1">
                        <a:tint val="73000"/>
                        <a:satMod val="145000"/>
                      </a:schemeClr>
                    </a:gs>
                    <a:gs pos="100000">
                      <a:schemeClr val="accent1">
                        <a:tint val="83000"/>
                        <a:satMod val="143000"/>
                      </a:schemeClr>
                    </a:gs>
                  </a:gsLst>
                  <a:lin ang="4800000" scaled="1"/>
                </a:gradFill>
                <a:effectLst>
                  <a:outerShdw blurRad="127000" dist="200000" dir="2700000" algn="tl" rotWithShape="0">
                    <a:srgbClr val="000000">
                      <a:alpha val="30000"/>
                    </a:srgbClr>
                  </a:outerShdw>
                </a:effectLst>
              </a:defRPr>
            </a:lvl1pPr>
          </a:lstStyle>
          <a:p>
            <a:r>
              <a:rPr kumimoji="0" lang="en-US"/>
              <a:t>Click to edit Master title style</a:t>
            </a:r>
          </a:p>
        </p:txBody>
      </p:sp>
      <p:sp>
        <p:nvSpPr>
          <p:cNvPr id="28" name="Date Placeholder 27"/>
          <p:cNvSpPr>
            <a:spLocks noGrp="1"/>
          </p:cNvSpPr>
          <p:nvPr>
            <p:ph type="dt" sz="half" idx="10"/>
          </p:nvPr>
        </p:nvSpPr>
        <p:spPr/>
        <p:txBody>
          <a:bodyPr/>
          <a:lstStyle/>
          <a:p>
            <a:fld id="{FDDFA144-FE33-4CC9-BCCE-99B85BC55FEF}" type="datetime1">
              <a:rPr lang="en-US" smtClean="0"/>
              <a:t>2/13/2023</a:t>
            </a:fld>
            <a:endParaRPr lang="en-US"/>
          </a:p>
        </p:txBody>
      </p:sp>
      <p:sp>
        <p:nvSpPr>
          <p:cNvPr id="17" name="Footer Placeholder 16"/>
          <p:cNvSpPr>
            <a:spLocks noGrp="1"/>
          </p:cNvSpPr>
          <p:nvPr>
            <p:ph type="ftr" sz="quarter" idx="11"/>
          </p:nvPr>
        </p:nvSpPr>
        <p:spPr/>
        <p:txBody>
          <a:bodyPr/>
          <a:lstStyle/>
          <a:p>
            <a:r>
              <a:rPr lang="en-US"/>
              <a:t>Cloud Computing</a:t>
            </a:r>
          </a:p>
        </p:txBody>
      </p:sp>
      <p:sp>
        <p:nvSpPr>
          <p:cNvPr id="29" name="Slide Number Placeholder 28"/>
          <p:cNvSpPr>
            <a:spLocks noGrp="1"/>
          </p:cNvSpPr>
          <p:nvPr>
            <p:ph type="sldNum" sz="quarter" idx="12"/>
          </p:nvPr>
        </p:nvSpPr>
        <p:spPr/>
        <p:txBody>
          <a:bodyPr/>
          <a:lstStyle/>
          <a:p>
            <a:fld id="{B6F15528-21DE-4FAA-801E-634DDDAF4B2B}" type="slidenum">
              <a:rPr lang="en-US" smtClean="0"/>
              <a:pPr/>
              <a:t>‹#›</a:t>
            </a:fld>
            <a:endParaRPr lang="en-US"/>
          </a:p>
        </p:txBody>
      </p:sp>
      <p:sp>
        <p:nvSpPr>
          <p:cNvPr id="9" name="Subtitle 8"/>
          <p:cNvSpPr>
            <a:spLocks noGrp="1"/>
          </p:cNvSpPr>
          <p:nvPr>
            <p:ph type="subTitle" idx="1"/>
          </p:nvPr>
        </p:nvSpPr>
        <p:spPr>
          <a:xfrm>
            <a:off x="1371600" y="3331698"/>
            <a:ext cx="6400800" cy="1752600"/>
          </a:xfrm>
        </p:spPr>
        <p:txBody>
          <a:bodyPr/>
          <a:lstStyle>
            <a:lvl1pPr marL="0" indent="0" algn="ctr">
              <a:buNone/>
              <a:defRPr>
                <a:solidFill>
                  <a:schemeClr val="tx1"/>
                </a:solidFill>
              </a:defRPr>
            </a:lvl1pPr>
            <a:lvl2pPr marL="342900" indent="0" algn="ctr">
              <a:buNone/>
            </a:lvl2pPr>
            <a:lvl3pPr marL="685800" indent="0" algn="ctr">
              <a:buNone/>
            </a:lvl3pPr>
            <a:lvl4pPr marL="1028700" indent="0" algn="ctr">
              <a:buNone/>
            </a:lvl4pPr>
            <a:lvl5pPr marL="1371600" indent="0" algn="ctr">
              <a:buNone/>
            </a:lvl5pPr>
            <a:lvl6pPr marL="1714500" indent="0" algn="ctr">
              <a:buNone/>
            </a:lvl6pPr>
            <a:lvl7pPr marL="2057400" indent="0" algn="ctr">
              <a:buNone/>
            </a:lvl7pPr>
            <a:lvl8pPr marL="2400300" indent="0" algn="ctr">
              <a:buNone/>
            </a:lvl8pPr>
            <a:lvl9pPr marL="2743200" indent="0" algn="ctr">
              <a:buNone/>
            </a:lvl9pPr>
          </a:lstStyle>
          <a:p>
            <a:r>
              <a:rPr kumimoji="0" lang="en-US"/>
              <a:t>Click to edit Master subtitle style</a:t>
            </a:r>
          </a:p>
        </p:txBody>
      </p:sp>
    </p:spTree>
    <p:extLst>
      <p:ext uri="{BB962C8B-B14F-4D97-AF65-F5344CB8AC3E}">
        <p14:creationId xmlns:p14="http://schemas.microsoft.com/office/powerpoint/2010/main" val="92708185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idx="1"/>
          </p:nvPr>
        </p:nvSpPr>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F2C22318-F597-451A-84D7-8A3C681CA0EC}" type="datetime1">
              <a:rPr lang="en-US" smtClean="0"/>
              <a:t>2/13/2023</a:t>
            </a:fld>
            <a:endParaRPr lang="en-US"/>
          </a:p>
        </p:txBody>
      </p:sp>
      <p:sp>
        <p:nvSpPr>
          <p:cNvPr id="5" name="Footer Placeholder 4"/>
          <p:cNvSpPr>
            <a:spLocks noGrp="1"/>
          </p:cNvSpPr>
          <p:nvPr>
            <p:ph type="ftr" sz="quarter" idx="11"/>
          </p:nvPr>
        </p:nvSpPr>
        <p:spPr/>
        <p:txBody>
          <a:bodyPr/>
          <a:lstStyle/>
          <a:p>
            <a:r>
              <a:rPr lang="en-US"/>
              <a:t>Cloud Computing</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55892290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00200" y="609600"/>
            <a:ext cx="7086600" cy="1828800"/>
          </a:xfrm>
        </p:spPr>
        <p:txBody>
          <a:bodyPr vert="horz" bIns="0" anchor="b">
            <a:noAutofit/>
            <a:scene3d>
              <a:camera prst="orthographicFront"/>
              <a:lightRig rig="soft" dir="t">
                <a:rot lat="0" lon="0" rev="17220000"/>
              </a:lightRig>
            </a:scene3d>
            <a:sp3d prstMaterial="softEdge">
              <a:bevelT w="38100" h="38100"/>
              <a:contourClr>
                <a:schemeClr val="tx2">
                  <a:shade val="50000"/>
                </a:schemeClr>
              </a:contourClr>
            </a:sp3d>
          </a:bodyPr>
          <a:lstStyle>
            <a:lvl1pPr algn="l" rtl="0">
              <a:spcBef>
                <a:spcPct val="0"/>
              </a:spcBef>
              <a:buNone/>
              <a:defRPr sz="3600" b="1" cap="none" baseline="0">
                <a:ln w="6350">
                  <a:noFill/>
                </a:ln>
                <a:solidFill>
                  <a:schemeClr val="accent1">
                    <a:tint val="90000"/>
                    <a:satMod val="120000"/>
                  </a:schemeClr>
                </a:solidFill>
                <a:effectLst>
                  <a:outerShdw blurRad="114300" dist="101600" dir="2700000" algn="tl" rotWithShape="0">
                    <a:srgbClr val="000000">
                      <a:alpha val="40000"/>
                    </a:srgbClr>
                  </a:outerShdw>
                </a:effectLst>
                <a:latin typeface="+mj-lt"/>
                <a:ea typeface="+mj-ea"/>
                <a:cs typeface="+mj-cs"/>
              </a:defRPr>
            </a:lvl1pPr>
          </a:lstStyle>
          <a:p>
            <a:r>
              <a:rPr kumimoji="0" lang="en-US"/>
              <a:t>Click to edit Master title style</a:t>
            </a:r>
          </a:p>
        </p:txBody>
      </p:sp>
      <p:sp>
        <p:nvSpPr>
          <p:cNvPr id="3" name="Text Placeholder 2"/>
          <p:cNvSpPr>
            <a:spLocks noGrp="1"/>
          </p:cNvSpPr>
          <p:nvPr>
            <p:ph type="body" idx="1"/>
          </p:nvPr>
        </p:nvSpPr>
        <p:spPr>
          <a:xfrm>
            <a:off x="1600200" y="2507786"/>
            <a:ext cx="7086600" cy="1509712"/>
          </a:xfrm>
        </p:spPr>
        <p:txBody>
          <a:bodyPr anchor="t"/>
          <a:lstStyle>
            <a:lvl1pPr marL="54864" indent="0" algn="l">
              <a:buNone/>
              <a:defRPr sz="1500">
                <a:solidFill>
                  <a:schemeClr val="tx1"/>
                </a:solidFill>
              </a:defRPr>
            </a:lvl1pPr>
            <a:lvl2pPr>
              <a:buNone/>
              <a:defRPr sz="1350">
                <a:solidFill>
                  <a:schemeClr val="tx1">
                    <a:tint val="75000"/>
                  </a:schemeClr>
                </a:solidFill>
              </a:defRPr>
            </a:lvl2pPr>
            <a:lvl3pPr>
              <a:buNone/>
              <a:defRPr sz="1200">
                <a:solidFill>
                  <a:schemeClr val="tx1">
                    <a:tint val="75000"/>
                  </a:schemeClr>
                </a:solidFill>
              </a:defRPr>
            </a:lvl3pPr>
            <a:lvl4pPr>
              <a:buNone/>
              <a:defRPr sz="1050">
                <a:solidFill>
                  <a:schemeClr val="tx1">
                    <a:tint val="75000"/>
                  </a:schemeClr>
                </a:solidFill>
              </a:defRPr>
            </a:lvl4pPr>
            <a:lvl5pPr>
              <a:buNone/>
              <a:defRPr sz="105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fld id="{E4F7356C-FCC4-49A6-8AB7-05CDC8BE7324}" type="datetime1">
              <a:rPr lang="en-US" smtClean="0"/>
              <a:t>2/13/2023</a:t>
            </a:fld>
            <a:endParaRPr lang="en-US"/>
          </a:p>
        </p:txBody>
      </p:sp>
      <p:sp>
        <p:nvSpPr>
          <p:cNvPr id="5" name="Footer Placeholder 4"/>
          <p:cNvSpPr>
            <a:spLocks noGrp="1"/>
          </p:cNvSpPr>
          <p:nvPr>
            <p:ph type="ftr" sz="quarter" idx="11"/>
          </p:nvPr>
        </p:nvSpPr>
        <p:spPr/>
        <p:txBody>
          <a:bodyPr/>
          <a:lstStyle/>
          <a:p>
            <a:r>
              <a:rPr lang="en-US"/>
              <a:t>Cloud Computing</a:t>
            </a:r>
          </a:p>
        </p:txBody>
      </p:sp>
      <p:sp>
        <p:nvSpPr>
          <p:cNvPr id="6" name="Slide Number Placeholder 5"/>
          <p:cNvSpPr>
            <a:spLocks noGrp="1"/>
          </p:cNvSpPr>
          <p:nvPr>
            <p:ph type="sldNum" sz="quarter" idx="12"/>
          </p:nvPr>
        </p:nvSpPr>
        <p:spPr>
          <a:xfrm>
            <a:off x="7924800" y="6416677"/>
            <a:ext cx="762000" cy="365125"/>
          </a:xfrm>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3441997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sz="half" idx="1"/>
          </p:nvPr>
        </p:nvSpPr>
        <p:spPr>
          <a:xfrm>
            <a:off x="457200" y="1600202"/>
            <a:ext cx="4038600" cy="4525963"/>
          </a:xfrm>
        </p:spPr>
        <p:txBody>
          <a:bodyPr/>
          <a:lstStyle>
            <a:lvl1pPr>
              <a:defRPr sz="1950"/>
            </a:lvl1pPr>
            <a:lvl2pPr>
              <a:defRPr sz="1800"/>
            </a:lvl2pPr>
            <a:lvl3pPr>
              <a:defRPr sz="1500"/>
            </a:lvl3pPr>
            <a:lvl4pPr>
              <a:defRPr sz="1350"/>
            </a:lvl4pPr>
            <a:lvl5pPr>
              <a:defRPr sz="135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4648200" y="1600202"/>
            <a:ext cx="4038600" cy="4525963"/>
          </a:xfrm>
        </p:spPr>
        <p:txBody>
          <a:bodyPr/>
          <a:lstStyle>
            <a:lvl1pPr>
              <a:defRPr sz="1950"/>
            </a:lvl1pPr>
            <a:lvl2pPr>
              <a:defRPr sz="1800"/>
            </a:lvl2pPr>
            <a:lvl3pPr>
              <a:defRPr sz="1500"/>
            </a:lvl3pPr>
            <a:lvl4pPr>
              <a:defRPr sz="1350"/>
            </a:lvl4pPr>
            <a:lvl5pPr>
              <a:defRPr sz="135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F7779C7C-6A9A-475C-AC0A-A4F89A573DC4}" type="datetime1">
              <a:rPr lang="en-US" smtClean="0"/>
              <a:t>2/13/2023</a:t>
            </a:fld>
            <a:endParaRPr lang="en-US"/>
          </a:p>
        </p:txBody>
      </p:sp>
      <p:sp>
        <p:nvSpPr>
          <p:cNvPr id="6" name="Footer Placeholder 5"/>
          <p:cNvSpPr>
            <a:spLocks noGrp="1"/>
          </p:cNvSpPr>
          <p:nvPr>
            <p:ph type="ftr" sz="quarter" idx="11"/>
          </p:nvPr>
        </p:nvSpPr>
        <p:spPr/>
        <p:txBody>
          <a:bodyPr/>
          <a:lstStyle/>
          <a:p>
            <a:r>
              <a:rPr lang="en-US"/>
              <a:t>Cloud Computing</a:t>
            </a:r>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58407280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8229600" cy="11430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457200" y="1535113"/>
            <a:ext cx="4040188" cy="750887"/>
          </a:xfrm>
        </p:spPr>
        <p:txBody>
          <a:bodyPr anchor="ctr"/>
          <a:lstStyle>
            <a:lvl1pPr marL="0" indent="0">
              <a:buNone/>
              <a:defRPr sz="1800" b="0" cap="all" baseline="0">
                <a:solidFill>
                  <a:schemeClr val="tx1"/>
                </a:solidFill>
              </a:defRPr>
            </a:lvl1pPr>
            <a:lvl2pPr>
              <a:buNone/>
              <a:defRPr sz="1500" b="1"/>
            </a:lvl2pPr>
            <a:lvl3pPr>
              <a:buNone/>
              <a:defRPr sz="1350" b="1"/>
            </a:lvl3pPr>
            <a:lvl4pPr>
              <a:buNone/>
              <a:defRPr sz="1200" b="1"/>
            </a:lvl4pPr>
            <a:lvl5pPr>
              <a:buNone/>
              <a:defRPr sz="12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645026" y="1535113"/>
            <a:ext cx="4041775" cy="750887"/>
          </a:xfrm>
        </p:spPr>
        <p:txBody>
          <a:bodyPr anchor="ctr"/>
          <a:lstStyle>
            <a:lvl1pPr marL="0" indent="0">
              <a:buNone/>
              <a:defRPr sz="1800" b="0" cap="all" baseline="0">
                <a:solidFill>
                  <a:schemeClr val="tx1"/>
                </a:solidFill>
              </a:defRPr>
            </a:lvl1pPr>
            <a:lvl2pPr>
              <a:buNone/>
              <a:defRPr sz="1500" b="1"/>
            </a:lvl2pPr>
            <a:lvl3pPr>
              <a:buNone/>
              <a:defRPr sz="1350" b="1"/>
            </a:lvl3pPr>
            <a:lvl4pPr>
              <a:buNone/>
              <a:defRPr sz="1200" b="1"/>
            </a:lvl4pPr>
            <a:lvl5pPr>
              <a:buNone/>
              <a:defRPr sz="1200" b="1"/>
            </a:lvl5pPr>
          </a:lstStyle>
          <a:p>
            <a:pPr lvl="0" eaLnBrk="1" latinLnBrk="0" hangingPunct="1"/>
            <a:r>
              <a:rPr kumimoji="0" lang="en-US"/>
              <a:t>Click to edit Master text styles</a:t>
            </a:r>
          </a:p>
        </p:txBody>
      </p:sp>
      <p:sp>
        <p:nvSpPr>
          <p:cNvPr id="5" name="Content Placeholder 4"/>
          <p:cNvSpPr>
            <a:spLocks noGrp="1"/>
          </p:cNvSpPr>
          <p:nvPr>
            <p:ph sz="quarter" idx="2"/>
          </p:nvPr>
        </p:nvSpPr>
        <p:spPr>
          <a:xfrm>
            <a:off x="457200" y="2362202"/>
            <a:ext cx="4040188" cy="3763963"/>
          </a:xfrm>
        </p:spPr>
        <p:txBody>
          <a:bodyPr/>
          <a:lstStyle>
            <a:lvl1pPr>
              <a:defRPr sz="1800"/>
            </a:lvl1pPr>
            <a:lvl2pPr>
              <a:defRPr sz="1500"/>
            </a:lvl2pPr>
            <a:lvl3pPr>
              <a:defRPr sz="1350"/>
            </a:lvl3pPr>
            <a:lvl4pPr>
              <a:defRPr sz="1200"/>
            </a:lvl4pPr>
            <a:lvl5pPr>
              <a:defRPr sz="12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Content Placeholder 5"/>
          <p:cNvSpPr>
            <a:spLocks noGrp="1"/>
          </p:cNvSpPr>
          <p:nvPr>
            <p:ph sz="quarter" idx="4"/>
          </p:nvPr>
        </p:nvSpPr>
        <p:spPr>
          <a:xfrm>
            <a:off x="4645026" y="2362202"/>
            <a:ext cx="4041775" cy="3763963"/>
          </a:xfrm>
        </p:spPr>
        <p:txBody>
          <a:bodyPr/>
          <a:lstStyle>
            <a:lvl1pPr>
              <a:defRPr sz="1800"/>
            </a:lvl1pPr>
            <a:lvl2pPr>
              <a:defRPr sz="1500"/>
            </a:lvl2pPr>
            <a:lvl3pPr>
              <a:defRPr sz="1350"/>
            </a:lvl3pPr>
            <a:lvl4pPr>
              <a:defRPr sz="1200"/>
            </a:lvl4pPr>
            <a:lvl5pPr>
              <a:defRPr sz="12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0"/>
          </p:nvPr>
        </p:nvSpPr>
        <p:spPr/>
        <p:txBody>
          <a:bodyPr/>
          <a:lstStyle/>
          <a:p>
            <a:fld id="{59F39919-689A-42ED-B258-7EA1E7477442}" type="datetime1">
              <a:rPr lang="en-US" smtClean="0"/>
              <a:t>2/13/2023</a:t>
            </a:fld>
            <a:endParaRPr lang="en-US"/>
          </a:p>
        </p:txBody>
      </p:sp>
      <p:sp>
        <p:nvSpPr>
          <p:cNvPr id="8" name="Footer Placeholder 7"/>
          <p:cNvSpPr>
            <a:spLocks noGrp="1"/>
          </p:cNvSpPr>
          <p:nvPr>
            <p:ph type="ftr" sz="quarter" idx="11"/>
          </p:nvPr>
        </p:nvSpPr>
        <p:spPr/>
        <p:txBody>
          <a:bodyPr/>
          <a:lstStyle/>
          <a:p>
            <a:r>
              <a:rPr lang="en-US"/>
              <a:t>Cloud Computing</a:t>
            </a:r>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74259435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Date Placeholder 2"/>
          <p:cNvSpPr>
            <a:spLocks noGrp="1"/>
          </p:cNvSpPr>
          <p:nvPr>
            <p:ph type="dt" sz="half" idx="10"/>
          </p:nvPr>
        </p:nvSpPr>
        <p:spPr/>
        <p:txBody>
          <a:bodyPr/>
          <a:lstStyle/>
          <a:p>
            <a:fld id="{8137509B-4E78-4FC3-A93A-2A31F43B9553}" type="datetime1">
              <a:rPr lang="en-US" smtClean="0"/>
              <a:t>2/13/2023</a:t>
            </a:fld>
            <a:endParaRPr lang="en-US"/>
          </a:p>
        </p:txBody>
      </p:sp>
      <p:sp>
        <p:nvSpPr>
          <p:cNvPr id="4" name="Footer Placeholder 3"/>
          <p:cNvSpPr>
            <a:spLocks noGrp="1"/>
          </p:cNvSpPr>
          <p:nvPr>
            <p:ph type="ftr" sz="quarter" idx="11"/>
          </p:nvPr>
        </p:nvSpPr>
        <p:spPr/>
        <p:txBody>
          <a:bodyPr/>
          <a:lstStyle/>
          <a:p>
            <a:r>
              <a:rPr lang="en-US"/>
              <a:t>Cloud Computing</a:t>
            </a:r>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49055632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F5BEE4F-91E0-44A5-B0A7-A72ACDE16DA1}" type="datetime1">
              <a:rPr lang="en-US" smtClean="0"/>
              <a:t>2/13/2023</a:t>
            </a:fld>
            <a:endParaRPr lang="en-US"/>
          </a:p>
        </p:txBody>
      </p:sp>
      <p:sp>
        <p:nvSpPr>
          <p:cNvPr id="3" name="Footer Placeholder 2"/>
          <p:cNvSpPr>
            <a:spLocks noGrp="1"/>
          </p:cNvSpPr>
          <p:nvPr>
            <p:ph type="ftr" sz="quarter" idx="11"/>
          </p:nvPr>
        </p:nvSpPr>
        <p:spPr/>
        <p:txBody>
          <a:bodyPr/>
          <a:lstStyle/>
          <a:p>
            <a:r>
              <a:rPr lang="en-US"/>
              <a:t>Cloud Computing</a:t>
            </a:r>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94421197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3" cy="1162050"/>
          </a:xfrm>
        </p:spPr>
        <p:txBody>
          <a:bodyPr vert="horz" anchor="b">
            <a:normAutofit/>
            <a:sp3d prstMaterial="softEdge"/>
          </a:bodyPr>
          <a:lstStyle>
            <a:lvl1pPr algn="l">
              <a:buNone/>
              <a:defRPr sz="1650" b="0">
                <a:ln w="6350">
                  <a:noFill/>
                </a:ln>
                <a:solidFill>
                  <a:schemeClr val="accent1">
                    <a:tint val="73000"/>
                    <a:satMod val="180000"/>
                  </a:schemeClr>
                </a:solidFill>
              </a:defRPr>
            </a:lvl1pPr>
          </a:lstStyle>
          <a:p>
            <a:r>
              <a:rPr kumimoji="0" lang="en-US"/>
              <a:t>Click to edit Master title style</a:t>
            </a:r>
          </a:p>
        </p:txBody>
      </p:sp>
      <p:sp>
        <p:nvSpPr>
          <p:cNvPr id="3" name="Text Placeholder 2"/>
          <p:cNvSpPr>
            <a:spLocks noGrp="1"/>
          </p:cNvSpPr>
          <p:nvPr>
            <p:ph type="body" idx="2"/>
          </p:nvPr>
        </p:nvSpPr>
        <p:spPr>
          <a:xfrm>
            <a:off x="457201" y="1524002"/>
            <a:ext cx="3008313" cy="4602163"/>
          </a:xfrm>
        </p:spPr>
        <p:txBody>
          <a:bodyPr/>
          <a:lstStyle>
            <a:lvl1pPr marL="0" indent="0">
              <a:buNone/>
              <a:defRPr sz="1050"/>
            </a:lvl1pPr>
            <a:lvl2pPr>
              <a:buNone/>
              <a:defRPr sz="900"/>
            </a:lvl2pPr>
            <a:lvl3pPr>
              <a:buNone/>
              <a:defRPr sz="750"/>
            </a:lvl3pPr>
            <a:lvl4pPr>
              <a:buNone/>
              <a:defRPr sz="675"/>
            </a:lvl4pPr>
            <a:lvl5pPr>
              <a:buNone/>
              <a:defRPr sz="675"/>
            </a:lvl5pPr>
          </a:lstStyle>
          <a:p>
            <a:pPr lvl="0" eaLnBrk="1" latinLnBrk="0" hangingPunct="1"/>
            <a:r>
              <a:rPr kumimoji="0" lang="en-US"/>
              <a:t>Click to edit Master text styles</a:t>
            </a:r>
          </a:p>
        </p:txBody>
      </p:sp>
      <p:sp>
        <p:nvSpPr>
          <p:cNvPr id="4" name="Content Placeholder 3"/>
          <p:cNvSpPr>
            <a:spLocks noGrp="1"/>
          </p:cNvSpPr>
          <p:nvPr>
            <p:ph sz="half" idx="1"/>
          </p:nvPr>
        </p:nvSpPr>
        <p:spPr>
          <a:xfrm>
            <a:off x="3575050" y="273052"/>
            <a:ext cx="5111750" cy="5853113"/>
          </a:xfrm>
        </p:spPr>
        <p:txBody>
          <a:bodyPr/>
          <a:lstStyle>
            <a:lvl1pPr>
              <a:defRPr sz="1950"/>
            </a:lvl1pPr>
            <a:lvl2pPr>
              <a:defRPr sz="1800"/>
            </a:lvl2pPr>
            <a:lvl3pPr>
              <a:defRPr sz="1650"/>
            </a:lvl3pPr>
            <a:lvl4pPr>
              <a:defRPr sz="1500"/>
            </a:lvl4pPr>
            <a:lvl5pPr>
              <a:defRPr sz="135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5889FC26-D4F3-4700-8FA2-9EBA94189303}" type="datetime1">
              <a:rPr lang="en-US" smtClean="0"/>
              <a:t>2/13/2023</a:t>
            </a:fld>
            <a:endParaRPr lang="en-US"/>
          </a:p>
        </p:txBody>
      </p:sp>
      <p:sp>
        <p:nvSpPr>
          <p:cNvPr id="6" name="Footer Placeholder 5"/>
          <p:cNvSpPr>
            <a:spLocks noGrp="1"/>
          </p:cNvSpPr>
          <p:nvPr>
            <p:ph type="ftr" sz="quarter" idx="11"/>
          </p:nvPr>
        </p:nvSpPr>
        <p:spPr/>
        <p:txBody>
          <a:bodyPr/>
          <a:lstStyle/>
          <a:p>
            <a:r>
              <a:rPr lang="en-US"/>
              <a:t>Cloud Computing</a:t>
            </a:r>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5394612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5449C0A1-C770-4B25-BD52-70553A929A0D}"/>
              </a:ext>
            </a:extLst>
          </p:cNvPr>
          <p:cNvSpPr>
            <a:spLocks noGrp="1"/>
          </p:cNvSpPr>
          <p:nvPr>
            <p:ph type="dt" sz="half" idx="10"/>
          </p:nvPr>
        </p:nvSpPr>
        <p:spPr/>
        <p:txBody>
          <a:bodyPr/>
          <a:lstStyle>
            <a:lvl1pPr>
              <a:defRPr/>
            </a:lvl1pPr>
          </a:lstStyle>
          <a:p>
            <a:pPr>
              <a:defRPr/>
            </a:pPr>
            <a:fld id="{C60E25D0-DC71-4D42-AE9F-8AB935DA0051}" type="datetime1">
              <a:rPr lang="en-US"/>
              <a:pPr>
                <a:defRPr/>
              </a:pPr>
              <a:t>2/13/2023</a:t>
            </a:fld>
            <a:endParaRPr lang="en-US"/>
          </a:p>
        </p:txBody>
      </p:sp>
      <p:sp>
        <p:nvSpPr>
          <p:cNvPr id="5" name="Footer Placeholder 4">
            <a:extLst>
              <a:ext uri="{FF2B5EF4-FFF2-40B4-BE49-F238E27FC236}">
                <a16:creationId xmlns:a16="http://schemas.microsoft.com/office/drawing/2014/main" xmlns="" id="{93BCF0EB-A4C2-4364-B1B8-B6930CB2FFD1}"/>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xmlns="" id="{E374FCE1-4F71-4412-81BF-05628CDB4447}"/>
              </a:ext>
            </a:extLst>
          </p:cNvPr>
          <p:cNvSpPr>
            <a:spLocks noGrp="1"/>
          </p:cNvSpPr>
          <p:nvPr>
            <p:ph type="sldNum" sz="quarter" idx="12"/>
          </p:nvPr>
        </p:nvSpPr>
        <p:spPr/>
        <p:txBody>
          <a:bodyPr/>
          <a:lstStyle>
            <a:lvl1pPr>
              <a:defRPr/>
            </a:lvl1pPr>
          </a:lstStyle>
          <a:p>
            <a:fld id="{2E732945-921D-47B0-BACB-EA9A6A36A101}" type="slidenum">
              <a:rPr lang="en-US" altLang="en-US"/>
              <a:pPr/>
              <a:t>‹#›</a:t>
            </a:fld>
            <a:endParaRPr lang="en-US" altLang="en-US"/>
          </a:p>
        </p:txBody>
      </p:sp>
    </p:spTree>
    <p:extLst>
      <p:ext uri="{BB962C8B-B14F-4D97-AF65-F5344CB8AC3E}">
        <p14:creationId xmlns:p14="http://schemas.microsoft.com/office/powerpoint/2010/main" val="31388625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828800" y="609600"/>
            <a:ext cx="5486400" cy="522288"/>
          </a:xfrm>
        </p:spPr>
        <p:txBody>
          <a:bodyPr lIns="45720" rIns="45720" bIns="0" anchor="b">
            <a:sp3d prstMaterial="softEdge"/>
          </a:bodyPr>
          <a:lstStyle>
            <a:lvl1pPr algn="ctr">
              <a:buNone/>
              <a:defRPr sz="1500" b="1"/>
            </a:lvl1pPr>
          </a:lstStyle>
          <a:p>
            <a:r>
              <a:rPr kumimoji="0" lang="en-US"/>
              <a:t>Click to edit Master title style</a:t>
            </a:r>
          </a:p>
        </p:txBody>
      </p:sp>
      <p:sp>
        <p:nvSpPr>
          <p:cNvPr id="3" name="Picture Placeholder 2"/>
          <p:cNvSpPr>
            <a:spLocks noGrp="1"/>
          </p:cNvSpPr>
          <p:nvPr>
            <p:ph type="pic" idx="1"/>
          </p:nvPr>
        </p:nvSpPr>
        <p:spPr>
          <a:xfrm>
            <a:off x="1828800" y="1831975"/>
            <a:ext cx="5486400" cy="3962400"/>
          </a:xfrm>
          <a:solidFill>
            <a:schemeClr val="bg2"/>
          </a:solidFill>
          <a:ln w="44450" cap="sq" cmpd="sng" algn="ctr">
            <a:solidFill>
              <a:srgbClr val="FFFFFF"/>
            </a:solidFill>
            <a:prstDash val="solid"/>
            <a:miter lim="800000"/>
          </a:ln>
          <a:effectLst>
            <a:outerShdw blurRad="190500" dist="228600" dir="2700000" sy="90000">
              <a:srgbClr val="000000">
                <a:alpha val="25000"/>
              </a:srgbClr>
            </a:outerShdw>
          </a:effectLst>
          <a:scene3d>
            <a:camera prst="orthographicFront">
              <a:rot lat="0" lon="0" rev="0"/>
            </a:camera>
            <a:lightRig rig="balanced" dir="tr">
              <a:rot lat="0" lon="0" rev="2700000"/>
            </a:lightRig>
          </a:scene3d>
          <a:sp3d prstMaterial="matte">
            <a:contourClr>
              <a:schemeClr val="tx2">
                <a:shade val="50000"/>
              </a:schemeClr>
            </a:contourClr>
          </a:sp3d>
        </p:spPr>
        <p:style>
          <a:lnRef idx="3">
            <a:schemeClr val="lt1"/>
          </a:lnRef>
          <a:fillRef idx="1">
            <a:schemeClr val="accent1"/>
          </a:fillRef>
          <a:effectRef idx="1">
            <a:schemeClr val="accent1"/>
          </a:effectRef>
          <a:fontRef idx="minor">
            <a:schemeClr val="lt1"/>
          </a:fontRef>
        </p:style>
        <p:txBody>
          <a:bodyPr anchor="t"/>
          <a:lstStyle>
            <a:lvl1pPr marL="0" indent="0" algn="l" rtl="0" eaLnBrk="1" latinLnBrk="0" hangingPunct="1">
              <a:buNone/>
              <a:defRPr sz="2400"/>
            </a:lvl1pPr>
          </a:lstStyle>
          <a:p>
            <a:pPr marL="0" algn="l" rtl="0" eaLnBrk="1" latinLnBrk="0" hangingPunct="1"/>
            <a:r>
              <a:rPr kumimoji="0" lang="en-US">
                <a:solidFill>
                  <a:schemeClr val="lt1"/>
                </a:solidFill>
                <a:latin typeface="+mn-lt"/>
                <a:ea typeface="+mn-ea"/>
                <a:cs typeface="+mn-cs"/>
              </a:rPr>
              <a:t>Click icon to add picture</a:t>
            </a:r>
            <a:endParaRPr kumimoji="0" lang="en-US" dirty="0">
              <a:solidFill>
                <a:schemeClr val="lt1"/>
              </a:solidFill>
              <a:latin typeface="+mn-lt"/>
              <a:ea typeface="+mn-ea"/>
              <a:cs typeface="+mn-cs"/>
            </a:endParaRPr>
          </a:p>
        </p:txBody>
      </p:sp>
      <p:sp>
        <p:nvSpPr>
          <p:cNvPr id="4" name="Text Placeholder 3"/>
          <p:cNvSpPr>
            <a:spLocks noGrp="1"/>
          </p:cNvSpPr>
          <p:nvPr>
            <p:ph type="body" sz="half" idx="2"/>
          </p:nvPr>
        </p:nvSpPr>
        <p:spPr>
          <a:xfrm>
            <a:off x="1828800" y="1166787"/>
            <a:ext cx="5486400" cy="530352"/>
          </a:xfrm>
        </p:spPr>
        <p:txBody>
          <a:bodyPr lIns="45720" tIns="45720" rIns="45720" anchor="t"/>
          <a:lstStyle>
            <a:lvl1pPr marL="0" indent="0" algn="ctr">
              <a:buNone/>
              <a:defRPr sz="1050"/>
            </a:lvl1pPr>
            <a:lvl2pPr>
              <a:defRPr sz="900"/>
            </a:lvl2pPr>
            <a:lvl3pPr>
              <a:defRPr sz="750"/>
            </a:lvl3pPr>
            <a:lvl4pPr>
              <a:defRPr sz="675"/>
            </a:lvl4pPr>
            <a:lvl5pPr>
              <a:defRPr sz="675"/>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fld id="{ACEAA579-5137-48AC-A552-87DA7BE032D8}" type="datetime1">
              <a:rPr lang="en-US" smtClean="0"/>
              <a:t>2/13/2023</a:t>
            </a:fld>
            <a:endParaRPr lang="en-US"/>
          </a:p>
        </p:txBody>
      </p:sp>
      <p:sp>
        <p:nvSpPr>
          <p:cNvPr id="6" name="Footer Placeholder 5"/>
          <p:cNvSpPr>
            <a:spLocks noGrp="1"/>
          </p:cNvSpPr>
          <p:nvPr>
            <p:ph type="ftr" sz="quarter" idx="11"/>
          </p:nvPr>
        </p:nvSpPr>
        <p:spPr/>
        <p:txBody>
          <a:bodyPr/>
          <a:lstStyle/>
          <a:p>
            <a:r>
              <a:rPr lang="en-US"/>
              <a:t>Cloud Computing</a:t>
            </a:r>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6284021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B8D2DBCC-BA19-457B-BEBD-14BE9E8FE0EC}" type="datetime1">
              <a:rPr lang="en-US" smtClean="0"/>
              <a:t>2/13/2023</a:t>
            </a:fld>
            <a:endParaRPr lang="en-US"/>
          </a:p>
        </p:txBody>
      </p:sp>
      <p:sp>
        <p:nvSpPr>
          <p:cNvPr id="5" name="Footer Placeholder 4"/>
          <p:cNvSpPr>
            <a:spLocks noGrp="1"/>
          </p:cNvSpPr>
          <p:nvPr>
            <p:ph type="ftr" sz="quarter" idx="11"/>
          </p:nvPr>
        </p:nvSpPr>
        <p:spPr/>
        <p:txBody>
          <a:bodyPr/>
          <a:lstStyle/>
          <a:p>
            <a:r>
              <a:rPr lang="en-US"/>
              <a:t>Cloud Computing</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84789064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0"/>
            <a:ext cx="20574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274640"/>
            <a:ext cx="60198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5B72E89B-4D99-4732-B7E7-888B8F10A0DF}" type="datetime1">
              <a:rPr lang="en-US" smtClean="0"/>
              <a:t>2/13/2023</a:t>
            </a:fld>
            <a:endParaRPr lang="en-US"/>
          </a:p>
        </p:txBody>
      </p:sp>
      <p:sp>
        <p:nvSpPr>
          <p:cNvPr id="5" name="Footer Placeholder 4"/>
          <p:cNvSpPr>
            <a:spLocks noGrp="1"/>
          </p:cNvSpPr>
          <p:nvPr>
            <p:ph type="ftr" sz="quarter" idx="11"/>
          </p:nvPr>
        </p:nvSpPr>
        <p:spPr/>
        <p:txBody>
          <a:bodyPr/>
          <a:lstStyle/>
          <a:p>
            <a:r>
              <a:rPr lang="en-US"/>
              <a:t>Cloud Computing</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5179963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xmlns="" id="{BCCA3583-5022-4D27-A32D-15BF79B09E49}"/>
              </a:ext>
            </a:extLst>
          </p:cNvPr>
          <p:cNvSpPr>
            <a:spLocks noGrp="1"/>
          </p:cNvSpPr>
          <p:nvPr>
            <p:ph type="dt" sz="half" idx="10"/>
          </p:nvPr>
        </p:nvSpPr>
        <p:spPr/>
        <p:txBody>
          <a:bodyPr/>
          <a:lstStyle>
            <a:lvl1pPr>
              <a:defRPr/>
            </a:lvl1pPr>
          </a:lstStyle>
          <a:p>
            <a:pPr>
              <a:defRPr/>
            </a:pPr>
            <a:fld id="{F7F86A89-4950-4797-97E8-BF9BDEE90C8C}" type="datetime1">
              <a:rPr lang="en-US"/>
              <a:pPr>
                <a:defRPr/>
              </a:pPr>
              <a:t>2/13/2023</a:t>
            </a:fld>
            <a:endParaRPr lang="en-US"/>
          </a:p>
        </p:txBody>
      </p:sp>
      <p:sp>
        <p:nvSpPr>
          <p:cNvPr id="5" name="Footer Placeholder 4">
            <a:extLst>
              <a:ext uri="{FF2B5EF4-FFF2-40B4-BE49-F238E27FC236}">
                <a16:creationId xmlns:a16="http://schemas.microsoft.com/office/drawing/2014/main" xmlns="" id="{FED63F78-4266-43CF-BA3F-3F9156315B17}"/>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xmlns="" id="{E16BC2FA-52F8-449F-98C8-6C307CD35307}"/>
              </a:ext>
            </a:extLst>
          </p:cNvPr>
          <p:cNvSpPr>
            <a:spLocks noGrp="1"/>
          </p:cNvSpPr>
          <p:nvPr>
            <p:ph type="sldNum" sz="quarter" idx="12"/>
          </p:nvPr>
        </p:nvSpPr>
        <p:spPr/>
        <p:txBody>
          <a:bodyPr/>
          <a:lstStyle>
            <a:lvl1pPr>
              <a:defRPr/>
            </a:lvl1pPr>
          </a:lstStyle>
          <a:p>
            <a:fld id="{46D538E7-3628-4D34-8EC2-F24283939AA9}" type="slidenum">
              <a:rPr lang="en-US" altLang="en-US"/>
              <a:pPr/>
              <a:t>‹#›</a:t>
            </a:fld>
            <a:endParaRPr lang="en-US" altLang="en-US"/>
          </a:p>
        </p:txBody>
      </p:sp>
    </p:spTree>
    <p:extLst>
      <p:ext uri="{BB962C8B-B14F-4D97-AF65-F5344CB8AC3E}">
        <p14:creationId xmlns:p14="http://schemas.microsoft.com/office/powerpoint/2010/main" val="38210878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xmlns="" id="{54D4BD09-F993-447D-BE74-3E04A8EBBE42}"/>
              </a:ext>
            </a:extLst>
          </p:cNvPr>
          <p:cNvSpPr>
            <a:spLocks noGrp="1"/>
          </p:cNvSpPr>
          <p:nvPr>
            <p:ph type="dt" sz="half" idx="10"/>
          </p:nvPr>
        </p:nvSpPr>
        <p:spPr/>
        <p:txBody>
          <a:bodyPr/>
          <a:lstStyle>
            <a:lvl1pPr>
              <a:defRPr/>
            </a:lvl1pPr>
          </a:lstStyle>
          <a:p>
            <a:pPr>
              <a:defRPr/>
            </a:pPr>
            <a:fld id="{49CE7049-614E-458E-A191-36C047DADF48}" type="datetime1">
              <a:rPr lang="en-US"/>
              <a:pPr>
                <a:defRPr/>
              </a:pPr>
              <a:t>2/13/2023</a:t>
            </a:fld>
            <a:endParaRPr lang="en-US"/>
          </a:p>
        </p:txBody>
      </p:sp>
      <p:sp>
        <p:nvSpPr>
          <p:cNvPr id="6" name="Footer Placeholder 4">
            <a:extLst>
              <a:ext uri="{FF2B5EF4-FFF2-40B4-BE49-F238E27FC236}">
                <a16:creationId xmlns:a16="http://schemas.microsoft.com/office/drawing/2014/main" xmlns="" id="{408B92C1-E22F-44D5-A293-7F5D1611AF16}"/>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xmlns="" id="{A2F48830-67F3-4649-B04D-EBABF9E79294}"/>
              </a:ext>
            </a:extLst>
          </p:cNvPr>
          <p:cNvSpPr>
            <a:spLocks noGrp="1"/>
          </p:cNvSpPr>
          <p:nvPr>
            <p:ph type="sldNum" sz="quarter" idx="12"/>
          </p:nvPr>
        </p:nvSpPr>
        <p:spPr/>
        <p:txBody>
          <a:bodyPr/>
          <a:lstStyle>
            <a:lvl1pPr>
              <a:defRPr/>
            </a:lvl1pPr>
          </a:lstStyle>
          <a:p>
            <a:fld id="{CC5C6896-F2FD-438D-A746-EDDCE98FFD8C}" type="slidenum">
              <a:rPr lang="en-US" altLang="en-US"/>
              <a:pPr/>
              <a:t>‹#›</a:t>
            </a:fld>
            <a:endParaRPr lang="en-US" altLang="en-US"/>
          </a:p>
        </p:txBody>
      </p:sp>
    </p:spTree>
    <p:extLst>
      <p:ext uri="{BB962C8B-B14F-4D97-AF65-F5344CB8AC3E}">
        <p14:creationId xmlns:p14="http://schemas.microsoft.com/office/powerpoint/2010/main" val="7260366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xmlns="" id="{234FB426-CEDC-463A-98E9-77E0C05161EF}"/>
              </a:ext>
            </a:extLst>
          </p:cNvPr>
          <p:cNvSpPr>
            <a:spLocks noGrp="1"/>
          </p:cNvSpPr>
          <p:nvPr>
            <p:ph type="dt" sz="half" idx="10"/>
          </p:nvPr>
        </p:nvSpPr>
        <p:spPr/>
        <p:txBody>
          <a:bodyPr/>
          <a:lstStyle>
            <a:lvl1pPr>
              <a:defRPr/>
            </a:lvl1pPr>
          </a:lstStyle>
          <a:p>
            <a:pPr>
              <a:defRPr/>
            </a:pPr>
            <a:fld id="{BC6597AE-745A-4752-9859-6F628F0F94BD}" type="datetime1">
              <a:rPr lang="en-US"/>
              <a:pPr>
                <a:defRPr/>
              </a:pPr>
              <a:t>2/13/2023</a:t>
            </a:fld>
            <a:endParaRPr lang="en-US"/>
          </a:p>
        </p:txBody>
      </p:sp>
      <p:sp>
        <p:nvSpPr>
          <p:cNvPr id="8" name="Footer Placeholder 4">
            <a:extLst>
              <a:ext uri="{FF2B5EF4-FFF2-40B4-BE49-F238E27FC236}">
                <a16:creationId xmlns:a16="http://schemas.microsoft.com/office/drawing/2014/main" xmlns="" id="{F14792F3-22C5-47DB-BA62-75E07831A708}"/>
              </a:ext>
            </a:extLst>
          </p:cNvPr>
          <p:cNvSpPr>
            <a:spLocks noGrp="1"/>
          </p:cNvSpPr>
          <p:nvPr>
            <p:ph type="ftr" sz="quarter" idx="11"/>
          </p:nvPr>
        </p:nvSpPr>
        <p:spPr/>
        <p:txBody>
          <a:bodyPr/>
          <a:lstStyle>
            <a:lvl1pPr>
              <a:defRPr/>
            </a:lvl1pPr>
          </a:lstStyle>
          <a:p>
            <a:pPr>
              <a:defRPr/>
            </a:pPr>
            <a:endParaRPr lang="en-US"/>
          </a:p>
        </p:txBody>
      </p:sp>
      <p:sp>
        <p:nvSpPr>
          <p:cNvPr id="9" name="Slide Number Placeholder 5">
            <a:extLst>
              <a:ext uri="{FF2B5EF4-FFF2-40B4-BE49-F238E27FC236}">
                <a16:creationId xmlns:a16="http://schemas.microsoft.com/office/drawing/2014/main" xmlns="" id="{CA749E9E-36E1-402C-A396-76B593578CDA}"/>
              </a:ext>
            </a:extLst>
          </p:cNvPr>
          <p:cNvSpPr>
            <a:spLocks noGrp="1"/>
          </p:cNvSpPr>
          <p:nvPr>
            <p:ph type="sldNum" sz="quarter" idx="12"/>
          </p:nvPr>
        </p:nvSpPr>
        <p:spPr/>
        <p:txBody>
          <a:bodyPr/>
          <a:lstStyle>
            <a:lvl1pPr>
              <a:defRPr/>
            </a:lvl1pPr>
          </a:lstStyle>
          <a:p>
            <a:fld id="{42B5C522-8357-4C7C-80F9-AB9581CDF0B8}" type="slidenum">
              <a:rPr lang="en-US" altLang="en-US"/>
              <a:pPr/>
              <a:t>‹#›</a:t>
            </a:fld>
            <a:endParaRPr lang="en-US" altLang="en-US"/>
          </a:p>
        </p:txBody>
      </p:sp>
    </p:spTree>
    <p:extLst>
      <p:ext uri="{BB962C8B-B14F-4D97-AF65-F5344CB8AC3E}">
        <p14:creationId xmlns:p14="http://schemas.microsoft.com/office/powerpoint/2010/main" val="11012322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xmlns="" id="{BB3A3984-6CEF-4D13-BC04-7117A4B2DBFF}"/>
              </a:ext>
            </a:extLst>
          </p:cNvPr>
          <p:cNvSpPr>
            <a:spLocks noGrp="1"/>
          </p:cNvSpPr>
          <p:nvPr>
            <p:ph type="dt" sz="half" idx="10"/>
          </p:nvPr>
        </p:nvSpPr>
        <p:spPr/>
        <p:txBody>
          <a:bodyPr/>
          <a:lstStyle>
            <a:lvl1pPr>
              <a:defRPr/>
            </a:lvl1pPr>
          </a:lstStyle>
          <a:p>
            <a:pPr>
              <a:defRPr/>
            </a:pPr>
            <a:fld id="{43BBF0CB-75C1-4E41-9F14-3AB99D547BBD}" type="datetime1">
              <a:rPr lang="en-US"/>
              <a:pPr>
                <a:defRPr/>
              </a:pPr>
              <a:t>2/13/2023</a:t>
            </a:fld>
            <a:endParaRPr lang="en-US"/>
          </a:p>
        </p:txBody>
      </p:sp>
      <p:sp>
        <p:nvSpPr>
          <p:cNvPr id="4" name="Footer Placeholder 4">
            <a:extLst>
              <a:ext uri="{FF2B5EF4-FFF2-40B4-BE49-F238E27FC236}">
                <a16:creationId xmlns:a16="http://schemas.microsoft.com/office/drawing/2014/main" xmlns="" id="{C5AA2535-DE38-4F35-82DC-06EEB82321B3}"/>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5">
            <a:extLst>
              <a:ext uri="{FF2B5EF4-FFF2-40B4-BE49-F238E27FC236}">
                <a16:creationId xmlns:a16="http://schemas.microsoft.com/office/drawing/2014/main" xmlns="" id="{5AAD50AA-DF0C-4FCB-86F2-3E0B554FA25B}"/>
              </a:ext>
            </a:extLst>
          </p:cNvPr>
          <p:cNvSpPr>
            <a:spLocks noGrp="1"/>
          </p:cNvSpPr>
          <p:nvPr>
            <p:ph type="sldNum" sz="quarter" idx="12"/>
          </p:nvPr>
        </p:nvSpPr>
        <p:spPr/>
        <p:txBody>
          <a:bodyPr/>
          <a:lstStyle>
            <a:lvl1pPr>
              <a:defRPr/>
            </a:lvl1pPr>
          </a:lstStyle>
          <a:p>
            <a:fld id="{3B6066E4-503D-464A-BAF6-BF573D1063E1}" type="slidenum">
              <a:rPr lang="en-US" altLang="en-US"/>
              <a:pPr/>
              <a:t>‹#›</a:t>
            </a:fld>
            <a:endParaRPr lang="en-US" altLang="en-US"/>
          </a:p>
        </p:txBody>
      </p:sp>
    </p:spTree>
    <p:extLst>
      <p:ext uri="{BB962C8B-B14F-4D97-AF65-F5344CB8AC3E}">
        <p14:creationId xmlns:p14="http://schemas.microsoft.com/office/powerpoint/2010/main" val="24431631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xmlns="" id="{9264C3D6-9A74-42EC-A67B-D4FEB07EBDFD}"/>
              </a:ext>
            </a:extLst>
          </p:cNvPr>
          <p:cNvSpPr>
            <a:spLocks noGrp="1"/>
          </p:cNvSpPr>
          <p:nvPr>
            <p:ph type="dt" sz="half" idx="10"/>
          </p:nvPr>
        </p:nvSpPr>
        <p:spPr/>
        <p:txBody>
          <a:bodyPr/>
          <a:lstStyle>
            <a:lvl1pPr>
              <a:defRPr/>
            </a:lvl1pPr>
          </a:lstStyle>
          <a:p>
            <a:pPr>
              <a:defRPr/>
            </a:pPr>
            <a:fld id="{5A3D6741-1718-4A0B-99FD-B2D295DDE71C}" type="datetime1">
              <a:rPr lang="en-US"/>
              <a:pPr>
                <a:defRPr/>
              </a:pPr>
              <a:t>2/13/2023</a:t>
            </a:fld>
            <a:endParaRPr lang="en-US"/>
          </a:p>
        </p:txBody>
      </p:sp>
      <p:sp>
        <p:nvSpPr>
          <p:cNvPr id="3" name="Footer Placeholder 4">
            <a:extLst>
              <a:ext uri="{FF2B5EF4-FFF2-40B4-BE49-F238E27FC236}">
                <a16:creationId xmlns:a16="http://schemas.microsoft.com/office/drawing/2014/main" xmlns="" id="{16D43AA6-DC98-4C80-A59E-100F668AA0D2}"/>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5">
            <a:extLst>
              <a:ext uri="{FF2B5EF4-FFF2-40B4-BE49-F238E27FC236}">
                <a16:creationId xmlns:a16="http://schemas.microsoft.com/office/drawing/2014/main" xmlns="" id="{5F5E3524-67D4-445F-B2FE-C06EA723E0EF}"/>
              </a:ext>
            </a:extLst>
          </p:cNvPr>
          <p:cNvSpPr>
            <a:spLocks noGrp="1"/>
          </p:cNvSpPr>
          <p:nvPr>
            <p:ph type="sldNum" sz="quarter" idx="12"/>
          </p:nvPr>
        </p:nvSpPr>
        <p:spPr/>
        <p:txBody>
          <a:bodyPr/>
          <a:lstStyle>
            <a:lvl1pPr>
              <a:defRPr/>
            </a:lvl1pPr>
          </a:lstStyle>
          <a:p>
            <a:fld id="{4FEB86F1-0F42-4A09-9F76-F83E311D78AB}" type="slidenum">
              <a:rPr lang="en-US" altLang="en-US"/>
              <a:pPr/>
              <a:t>‹#›</a:t>
            </a:fld>
            <a:endParaRPr lang="en-US" altLang="en-US"/>
          </a:p>
        </p:txBody>
      </p:sp>
    </p:spTree>
    <p:extLst>
      <p:ext uri="{BB962C8B-B14F-4D97-AF65-F5344CB8AC3E}">
        <p14:creationId xmlns:p14="http://schemas.microsoft.com/office/powerpoint/2010/main" val="41570505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xmlns="" id="{127BF602-9A6D-4BBA-A2EB-223F8A93850A}"/>
              </a:ext>
            </a:extLst>
          </p:cNvPr>
          <p:cNvSpPr>
            <a:spLocks noGrp="1"/>
          </p:cNvSpPr>
          <p:nvPr>
            <p:ph type="dt" sz="half" idx="10"/>
          </p:nvPr>
        </p:nvSpPr>
        <p:spPr/>
        <p:txBody>
          <a:bodyPr/>
          <a:lstStyle>
            <a:lvl1pPr>
              <a:defRPr/>
            </a:lvl1pPr>
          </a:lstStyle>
          <a:p>
            <a:pPr>
              <a:defRPr/>
            </a:pPr>
            <a:fld id="{28BF5F22-3255-4ABD-B846-4A900F7B566A}" type="datetime1">
              <a:rPr lang="en-US"/>
              <a:pPr>
                <a:defRPr/>
              </a:pPr>
              <a:t>2/13/2023</a:t>
            </a:fld>
            <a:endParaRPr lang="en-US"/>
          </a:p>
        </p:txBody>
      </p:sp>
      <p:sp>
        <p:nvSpPr>
          <p:cNvPr id="6" name="Footer Placeholder 4">
            <a:extLst>
              <a:ext uri="{FF2B5EF4-FFF2-40B4-BE49-F238E27FC236}">
                <a16:creationId xmlns:a16="http://schemas.microsoft.com/office/drawing/2014/main" xmlns="" id="{494564BE-1968-4761-974E-B75865FE6CC6}"/>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xmlns="" id="{73BC9784-ADF7-4BE9-AA6A-18CDE151AF0A}"/>
              </a:ext>
            </a:extLst>
          </p:cNvPr>
          <p:cNvSpPr>
            <a:spLocks noGrp="1"/>
          </p:cNvSpPr>
          <p:nvPr>
            <p:ph type="sldNum" sz="quarter" idx="12"/>
          </p:nvPr>
        </p:nvSpPr>
        <p:spPr/>
        <p:txBody>
          <a:bodyPr/>
          <a:lstStyle>
            <a:lvl1pPr>
              <a:defRPr/>
            </a:lvl1pPr>
          </a:lstStyle>
          <a:p>
            <a:fld id="{32EDC7F4-100B-40B6-AEFB-C5981BC148F3}" type="slidenum">
              <a:rPr lang="en-US" altLang="en-US"/>
              <a:pPr/>
              <a:t>‹#›</a:t>
            </a:fld>
            <a:endParaRPr lang="en-US" altLang="en-US"/>
          </a:p>
        </p:txBody>
      </p:sp>
    </p:spTree>
    <p:extLst>
      <p:ext uri="{BB962C8B-B14F-4D97-AF65-F5344CB8AC3E}">
        <p14:creationId xmlns:p14="http://schemas.microsoft.com/office/powerpoint/2010/main" val="46660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xmlns="" id="{9EBE795E-749B-4A60-8561-E229FF3AC23D}"/>
              </a:ext>
            </a:extLst>
          </p:cNvPr>
          <p:cNvSpPr>
            <a:spLocks noGrp="1"/>
          </p:cNvSpPr>
          <p:nvPr>
            <p:ph type="dt" sz="half" idx="10"/>
          </p:nvPr>
        </p:nvSpPr>
        <p:spPr/>
        <p:txBody>
          <a:bodyPr/>
          <a:lstStyle>
            <a:lvl1pPr>
              <a:defRPr/>
            </a:lvl1pPr>
          </a:lstStyle>
          <a:p>
            <a:pPr>
              <a:defRPr/>
            </a:pPr>
            <a:fld id="{53668FA5-F487-4CEA-929C-C888A4D6E3F7}" type="datetime1">
              <a:rPr lang="en-US"/>
              <a:pPr>
                <a:defRPr/>
              </a:pPr>
              <a:t>2/13/2023</a:t>
            </a:fld>
            <a:endParaRPr lang="en-US"/>
          </a:p>
        </p:txBody>
      </p:sp>
      <p:sp>
        <p:nvSpPr>
          <p:cNvPr id="6" name="Footer Placeholder 4">
            <a:extLst>
              <a:ext uri="{FF2B5EF4-FFF2-40B4-BE49-F238E27FC236}">
                <a16:creationId xmlns:a16="http://schemas.microsoft.com/office/drawing/2014/main" xmlns="" id="{2F298F8E-34CC-4964-B20B-9FB0122CE92E}"/>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xmlns="" id="{D4544B9D-C991-4D26-B105-EE9209FBB98B}"/>
              </a:ext>
            </a:extLst>
          </p:cNvPr>
          <p:cNvSpPr>
            <a:spLocks noGrp="1"/>
          </p:cNvSpPr>
          <p:nvPr>
            <p:ph type="sldNum" sz="quarter" idx="12"/>
          </p:nvPr>
        </p:nvSpPr>
        <p:spPr/>
        <p:txBody>
          <a:bodyPr/>
          <a:lstStyle>
            <a:lvl1pPr>
              <a:defRPr/>
            </a:lvl1pPr>
          </a:lstStyle>
          <a:p>
            <a:fld id="{775385F4-8C12-4BCB-B6FD-0FAB61C1F21C}" type="slidenum">
              <a:rPr lang="en-US" altLang="en-US"/>
              <a:pPr/>
              <a:t>‹#›</a:t>
            </a:fld>
            <a:endParaRPr lang="en-US" altLang="en-US"/>
          </a:p>
        </p:txBody>
      </p:sp>
    </p:spTree>
    <p:extLst>
      <p:ext uri="{BB962C8B-B14F-4D97-AF65-F5344CB8AC3E}">
        <p14:creationId xmlns:p14="http://schemas.microsoft.com/office/powerpoint/2010/main" val="29097229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xmlns="" id="{8030A5DC-3811-4DA6-BDC5-6912F1AA8D49}"/>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Text Placeholder 2">
            <a:extLst>
              <a:ext uri="{FF2B5EF4-FFF2-40B4-BE49-F238E27FC236}">
                <a16:creationId xmlns:a16="http://schemas.microsoft.com/office/drawing/2014/main" xmlns="" id="{6D2F53F2-0EB0-40FC-9DA0-160DF7222E42}"/>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a:extLst>
              <a:ext uri="{FF2B5EF4-FFF2-40B4-BE49-F238E27FC236}">
                <a16:creationId xmlns:a16="http://schemas.microsoft.com/office/drawing/2014/main" xmlns="" id="{7F97E8B1-453A-4021-BD07-2B418B44F42F}"/>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eaLnBrk="1" fontAlgn="auto" hangingPunct="1">
              <a:spcBef>
                <a:spcPts val="0"/>
              </a:spcBef>
              <a:spcAft>
                <a:spcPts val="0"/>
              </a:spcAft>
              <a:defRPr sz="1200" smtClean="0">
                <a:solidFill>
                  <a:schemeClr val="tx1">
                    <a:tint val="75000"/>
                  </a:schemeClr>
                </a:solidFill>
                <a:latin typeface="+mn-lt"/>
              </a:defRPr>
            </a:lvl1pPr>
          </a:lstStyle>
          <a:p>
            <a:pPr>
              <a:defRPr/>
            </a:pPr>
            <a:fld id="{5EAC5D38-7782-4E65-845A-0B6C6D935030}" type="datetime1">
              <a:rPr lang="en-US"/>
              <a:pPr>
                <a:defRPr/>
              </a:pPr>
              <a:t>2/13/2023</a:t>
            </a:fld>
            <a:endParaRPr lang="en-US"/>
          </a:p>
        </p:txBody>
      </p:sp>
      <p:sp>
        <p:nvSpPr>
          <p:cNvPr id="5" name="Footer Placeholder 4">
            <a:extLst>
              <a:ext uri="{FF2B5EF4-FFF2-40B4-BE49-F238E27FC236}">
                <a16:creationId xmlns:a16="http://schemas.microsoft.com/office/drawing/2014/main" xmlns="" id="{01F297E8-2631-456E-95EE-30CC4B995464}"/>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defRPr>
            </a:lvl1pPr>
          </a:lstStyle>
          <a:p>
            <a:pPr>
              <a:defRPr/>
            </a:pPr>
            <a:endParaRPr lang="en-US"/>
          </a:p>
        </p:txBody>
      </p:sp>
      <p:sp>
        <p:nvSpPr>
          <p:cNvPr id="6" name="Slide Number Placeholder 5">
            <a:extLst>
              <a:ext uri="{FF2B5EF4-FFF2-40B4-BE49-F238E27FC236}">
                <a16:creationId xmlns:a16="http://schemas.microsoft.com/office/drawing/2014/main" xmlns="" id="{ED54322A-7D76-4DF1-81DD-9953E704C753}"/>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a:solidFill>
                  <a:srgbClr val="898989"/>
                </a:solidFill>
              </a:defRPr>
            </a:lvl1pPr>
          </a:lstStyle>
          <a:p>
            <a:fld id="{877EA8C1-681C-4A1C-9027-A401F0AE853E}"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hf sldNum="0" hdr="0" ftr="0" dt="0"/>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457200" y="274638"/>
            <a:ext cx="8229600" cy="1143000"/>
          </a:xfrm>
          <a:prstGeom prst="rect">
            <a:avLst/>
          </a:prstGeom>
        </p:spPr>
        <p:txBody>
          <a:bodyPr vert="horz" anchor="ctr">
            <a:normAutofit/>
            <a:scene3d>
              <a:camera prst="orthographicFront"/>
              <a:lightRig rig="soft" dir="t">
                <a:rot lat="0" lon="0" rev="16800000"/>
              </a:lightRig>
            </a:scene3d>
            <a:sp3d prstMaterial="softEdge">
              <a:bevelT w="38100" h="38100"/>
            </a:sp3d>
          </a:bodyPr>
          <a:lstStyle/>
          <a:p>
            <a:r>
              <a:rPr kumimoji="0" lang="en-US"/>
              <a:t>Click to edit Master title style</a:t>
            </a:r>
          </a:p>
        </p:txBody>
      </p:sp>
      <p:sp>
        <p:nvSpPr>
          <p:cNvPr id="13" name="Text Placeholder 12"/>
          <p:cNvSpPr>
            <a:spLocks noGrp="1"/>
          </p:cNvSpPr>
          <p:nvPr>
            <p:ph type="body" idx="1"/>
          </p:nvPr>
        </p:nvSpPr>
        <p:spPr>
          <a:xfrm>
            <a:off x="457200" y="1600200"/>
            <a:ext cx="8229600" cy="4709160"/>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4" name="Date Placeholder 13"/>
          <p:cNvSpPr>
            <a:spLocks noGrp="1"/>
          </p:cNvSpPr>
          <p:nvPr>
            <p:ph type="dt" sz="half" idx="2"/>
          </p:nvPr>
        </p:nvSpPr>
        <p:spPr>
          <a:xfrm>
            <a:off x="457200" y="6416677"/>
            <a:ext cx="2133600" cy="365125"/>
          </a:xfrm>
          <a:prstGeom prst="rect">
            <a:avLst/>
          </a:prstGeom>
        </p:spPr>
        <p:txBody>
          <a:bodyPr vert="horz" anchor="b"/>
          <a:lstStyle>
            <a:lvl1pPr algn="l" eaLnBrk="1" latinLnBrk="0" hangingPunct="1">
              <a:defRPr kumimoji="0" sz="900">
                <a:solidFill>
                  <a:schemeClr val="tx1">
                    <a:shade val="50000"/>
                  </a:schemeClr>
                </a:solidFill>
              </a:defRPr>
            </a:lvl1pPr>
          </a:lstStyle>
          <a:p>
            <a:fld id="{4C1BD14A-63CB-4CCA-99AD-EC8E5DD33BC6}" type="datetime1">
              <a:rPr lang="en-US" smtClean="0"/>
              <a:t>2/13/2023</a:t>
            </a:fld>
            <a:endParaRPr lang="en-US"/>
          </a:p>
        </p:txBody>
      </p:sp>
      <p:sp>
        <p:nvSpPr>
          <p:cNvPr id="3" name="Footer Placeholder 2"/>
          <p:cNvSpPr>
            <a:spLocks noGrp="1"/>
          </p:cNvSpPr>
          <p:nvPr>
            <p:ph type="ftr" sz="quarter" idx="3"/>
          </p:nvPr>
        </p:nvSpPr>
        <p:spPr>
          <a:xfrm>
            <a:off x="3124200" y="6416677"/>
            <a:ext cx="2895600" cy="365125"/>
          </a:xfrm>
          <a:prstGeom prst="rect">
            <a:avLst/>
          </a:prstGeom>
        </p:spPr>
        <p:txBody>
          <a:bodyPr vert="horz" anchor="b"/>
          <a:lstStyle>
            <a:lvl1pPr algn="ctr" eaLnBrk="1" latinLnBrk="0" hangingPunct="1">
              <a:defRPr kumimoji="0" sz="900">
                <a:solidFill>
                  <a:schemeClr val="tx1">
                    <a:shade val="50000"/>
                  </a:schemeClr>
                </a:solidFill>
              </a:defRPr>
            </a:lvl1pPr>
          </a:lstStyle>
          <a:p>
            <a:r>
              <a:rPr lang="en-US"/>
              <a:t>Cloud Computing</a:t>
            </a:r>
          </a:p>
        </p:txBody>
      </p:sp>
      <p:sp>
        <p:nvSpPr>
          <p:cNvPr id="23" name="Slide Number Placeholder 22"/>
          <p:cNvSpPr>
            <a:spLocks noGrp="1"/>
          </p:cNvSpPr>
          <p:nvPr>
            <p:ph type="sldNum" sz="quarter" idx="4"/>
          </p:nvPr>
        </p:nvSpPr>
        <p:spPr>
          <a:xfrm>
            <a:off x="7924800" y="6416677"/>
            <a:ext cx="762000" cy="365125"/>
          </a:xfrm>
          <a:prstGeom prst="rect">
            <a:avLst/>
          </a:prstGeom>
        </p:spPr>
        <p:txBody>
          <a:bodyPr vert="horz" lIns="0" rIns="0" anchor="b"/>
          <a:lstStyle>
            <a:lvl1pPr algn="r" eaLnBrk="1" latinLnBrk="0" hangingPunct="1">
              <a:defRPr kumimoji="0" sz="900">
                <a:solidFill>
                  <a:schemeClr val="tx1">
                    <a:shade val="50000"/>
                  </a:schemeClr>
                </a:solidFill>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241843955"/>
      </p:ext>
    </p:extLst>
  </p:cSld>
  <p:clrMap bg1="dk1" tx1="lt1" bg2="dk2" tx2="lt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Lst>
  <p:hf hdr="0" dt="0"/>
  <p:txStyles>
    <p:titleStyle>
      <a:lvl1pPr algn="ctr" rtl="0" eaLnBrk="1" latinLnBrk="0" hangingPunct="1">
        <a:spcBef>
          <a:spcPct val="0"/>
        </a:spcBef>
        <a:buNone/>
        <a:defRPr kumimoji="0" sz="3075" b="1" kern="1200" cap="none" baseline="0">
          <a:ln w="6350">
            <a:noFill/>
          </a:ln>
          <a:gradFill>
            <a:gsLst>
              <a:gs pos="0">
                <a:schemeClr val="accent1">
                  <a:tint val="73000"/>
                  <a:satMod val="145000"/>
                </a:schemeClr>
              </a:gs>
              <a:gs pos="73000">
                <a:schemeClr val="accent1">
                  <a:tint val="73000"/>
                  <a:satMod val="145000"/>
                </a:schemeClr>
              </a:gs>
              <a:gs pos="100000">
                <a:schemeClr val="accent1">
                  <a:tint val="83000"/>
                  <a:satMod val="143000"/>
                </a:schemeClr>
              </a:gs>
            </a:gsLst>
            <a:lin ang="4800000" scaled="1"/>
          </a:gradFill>
          <a:effectLst>
            <a:outerShdw blurRad="114300" dist="101600" dir="2700000" algn="tl" rotWithShape="0">
              <a:srgbClr val="000000">
                <a:alpha val="40000"/>
              </a:srgbClr>
            </a:outerShdw>
          </a:effectLst>
          <a:latin typeface="+mj-lt"/>
          <a:ea typeface="+mj-ea"/>
          <a:cs typeface="+mj-cs"/>
        </a:defRPr>
      </a:lvl1pPr>
    </p:titleStyle>
    <p:bodyStyle>
      <a:lvl1pPr marL="411480" indent="-308610" algn="l" rtl="0" eaLnBrk="1" latinLnBrk="0" hangingPunct="1">
        <a:spcBef>
          <a:spcPct val="20000"/>
        </a:spcBef>
        <a:buClr>
          <a:schemeClr val="tx1">
            <a:shade val="95000"/>
          </a:schemeClr>
        </a:buClr>
        <a:buSzPct val="65000"/>
        <a:buFont typeface="Wingdings 2"/>
        <a:buChar char=""/>
        <a:defRPr kumimoji="0" sz="2100" kern="1200">
          <a:solidFill>
            <a:schemeClr val="tx1"/>
          </a:solidFill>
          <a:latin typeface="+mn-lt"/>
          <a:ea typeface="+mn-ea"/>
          <a:cs typeface="+mn-cs"/>
        </a:defRPr>
      </a:lvl1pPr>
      <a:lvl2pPr marL="651510" indent="-212598" algn="l" rtl="0" eaLnBrk="1" latinLnBrk="0" hangingPunct="1">
        <a:spcBef>
          <a:spcPct val="20000"/>
        </a:spcBef>
        <a:buClr>
          <a:schemeClr val="tx1"/>
        </a:buClr>
        <a:buSzPct val="80000"/>
        <a:buFont typeface="Wingdings 2"/>
        <a:buChar char=""/>
        <a:defRPr kumimoji="0" sz="1800" kern="1200">
          <a:solidFill>
            <a:schemeClr val="tx1"/>
          </a:solidFill>
          <a:latin typeface="+mn-lt"/>
          <a:ea typeface="+mn-ea"/>
          <a:cs typeface="+mn-cs"/>
        </a:defRPr>
      </a:lvl2pPr>
      <a:lvl3pPr marL="850392" indent="-171450" algn="l" rtl="0" eaLnBrk="1" latinLnBrk="0" hangingPunct="1">
        <a:spcBef>
          <a:spcPct val="20000"/>
        </a:spcBef>
        <a:buClr>
          <a:schemeClr val="tx1"/>
        </a:buClr>
        <a:buSzPct val="95000"/>
        <a:buFont typeface="Wingdings"/>
        <a:buChar char=""/>
        <a:defRPr kumimoji="0" sz="1650" kern="1200">
          <a:solidFill>
            <a:schemeClr val="tx1"/>
          </a:solidFill>
          <a:latin typeface="+mn-lt"/>
          <a:ea typeface="+mn-ea"/>
          <a:cs typeface="+mn-cs"/>
        </a:defRPr>
      </a:lvl3pPr>
      <a:lvl4pPr marL="1014984" indent="-137160" algn="l" rtl="0" eaLnBrk="1" latinLnBrk="0" hangingPunct="1">
        <a:spcBef>
          <a:spcPct val="20000"/>
        </a:spcBef>
        <a:buClr>
          <a:schemeClr val="tx1"/>
        </a:buClr>
        <a:buSzPct val="100000"/>
        <a:buFont typeface="Wingdings 3"/>
        <a:buChar char=""/>
        <a:defRPr kumimoji="0" sz="1500" kern="1200">
          <a:solidFill>
            <a:schemeClr val="tx1"/>
          </a:solidFill>
          <a:latin typeface="+mn-lt"/>
          <a:ea typeface="+mn-ea"/>
          <a:cs typeface="+mn-cs"/>
        </a:defRPr>
      </a:lvl4pPr>
      <a:lvl5pPr marL="1159002" indent="-137160" algn="l" rtl="0" eaLnBrk="1" latinLnBrk="0" hangingPunct="1">
        <a:spcBef>
          <a:spcPct val="20000"/>
        </a:spcBef>
        <a:buClr>
          <a:schemeClr val="tx1"/>
        </a:buClr>
        <a:buFont typeface="Wingdings 2"/>
        <a:buChar char=""/>
        <a:defRPr kumimoji="0" sz="1500" kern="1200">
          <a:solidFill>
            <a:schemeClr val="tx1"/>
          </a:solidFill>
          <a:latin typeface="+mn-lt"/>
          <a:ea typeface="+mn-ea"/>
          <a:cs typeface="+mn-cs"/>
        </a:defRPr>
      </a:lvl5pPr>
      <a:lvl6pPr marL="1323594" indent="-137160" algn="l" rtl="0" eaLnBrk="1" latinLnBrk="0" hangingPunct="1">
        <a:spcBef>
          <a:spcPct val="20000"/>
        </a:spcBef>
        <a:buClr>
          <a:schemeClr val="tx1"/>
        </a:buClr>
        <a:buFont typeface="Wingdings 3"/>
        <a:buChar char=""/>
        <a:defRPr kumimoji="0" sz="1350" kern="1200">
          <a:solidFill>
            <a:schemeClr val="tx1"/>
          </a:solidFill>
          <a:latin typeface="+mn-lt"/>
          <a:ea typeface="+mn-ea"/>
          <a:cs typeface="+mn-cs"/>
        </a:defRPr>
      </a:lvl6pPr>
      <a:lvl7pPr marL="1474470" indent="-137160" algn="l" rtl="0" eaLnBrk="1" latinLnBrk="0" hangingPunct="1">
        <a:spcBef>
          <a:spcPct val="20000"/>
        </a:spcBef>
        <a:buClr>
          <a:schemeClr val="tx1"/>
        </a:buClr>
        <a:buFont typeface="Wingdings 2"/>
        <a:buChar char=""/>
        <a:defRPr kumimoji="0" sz="1200" kern="1200">
          <a:solidFill>
            <a:schemeClr val="tx1"/>
          </a:solidFill>
          <a:latin typeface="+mn-lt"/>
          <a:ea typeface="+mn-ea"/>
          <a:cs typeface="+mn-cs"/>
        </a:defRPr>
      </a:lvl7pPr>
      <a:lvl8pPr marL="1625346" indent="-137160" algn="l" rtl="0" eaLnBrk="1" latinLnBrk="0" hangingPunct="1">
        <a:spcBef>
          <a:spcPct val="20000"/>
        </a:spcBef>
        <a:buClr>
          <a:schemeClr val="tx1"/>
        </a:buClr>
        <a:buFont typeface="Wingdings 2"/>
        <a:buChar char=""/>
        <a:defRPr kumimoji="0" sz="1050" kern="1200">
          <a:solidFill>
            <a:schemeClr val="tx1"/>
          </a:solidFill>
          <a:latin typeface="+mn-lt"/>
          <a:ea typeface="+mn-ea"/>
          <a:cs typeface="+mn-cs"/>
        </a:defRPr>
      </a:lvl8pPr>
      <a:lvl9pPr marL="1776222" indent="-137160" algn="l" rtl="0" eaLnBrk="1" latinLnBrk="0" hangingPunct="1">
        <a:spcBef>
          <a:spcPct val="20000"/>
        </a:spcBef>
        <a:buClr>
          <a:schemeClr val="tx1"/>
        </a:buClr>
        <a:buFont typeface="Wingdings 2"/>
        <a:buChar char=""/>
        <a:defRPr kumimoji="0" sz="105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342900" algn="l" rtl="0" eaLnBrk="1" latinLnBrk="0" hangingPunct="1">
        <a:defRPr kumimoji="0" kern="1200">
          <a:solidFill>
            <a:schemeClr val="tx1"/>
          </a:solidFill>
          <a:latin typeface="+mn-lt"/>
          <a:ea typeface="+mn-ea"/>
          <a:cs typeface="+mn-cs"/>
        </a:defRPr>
      </a:lvl2pPr>
      <a:lvl3pPr marL="685800" algn="l" rtl="0" eaLnBrk="1" latinLnBrk="0" hangingPunct="1">
        <a:defRPr kumimoji="0" kern="1200">
          <a:solidFill>
            <a:schemeClr val="tx1"/>
          </a:solidFill>
          <a:latin typeface="+mn-lt"/>
          <a:ea typeface="+mn-ea"/>
          <a:cs typeface="+mn-cs"/>
        </a:defRPr>
      </a:lvl3pPr>
      <a:lvl4pPr marL="1028700" algn="l" rtl="0" eaLnBrk="1" latinLnBrk="0" hangingPunct="1">
        <a:defRPr kumimoji="0" kern="1200">
          <a:solidFill>
            <a:schemeClr val="tx1"/>
          </a:solidFill>
          <a:latin typeface="+mn-lt"/>
          <a:ea typeface="+mn-ea"/>
          <a:cs typeface="+mn-cs"/>
        </a:defRPr>
      </a:lvl4pPr>
      <a:lvl5pPr marL="1371600" algn="l" rtl="0" eaLnBrk="1" latinLnBrk="0" hangingPunct="1">
        <a:defRPr kumimoji="0" kern="1200">
          <a:solidFill>
            <a:schemeClr val="tx1"/>
          </a:solidFill>
          <a:latin typeface="+mn-lt"/>
          <a:ea typeface="+mn-ea"/>
          <a:cs typeface="+mn-cs"/>
        </a:defRPr>
      </a:lvl5pPr>
      <a:lvl6pPr marL="1714500" algn="l" rtl="0" eaLnBrk="1" latinLnBrk="0" hangingPunct="1">
        <a:defRPr kumimoji="0" kern="1200">
          <a:solidFill>
            <a:schemeClr val="tx1"/>
          </a:solidFill>
          <a:latin typeface="+mn-lt"/>
          <a:ea typeface="+mn-ea"/>
          <a:cs typeface="+mn-cs"/>
        </a:defRPr>
      </a:lvl6pPr>
      <a:lvl7pPr marL="2057400" algn="l" rtl="0" eaLnBrk="1" latinLnBrk="0" hangingPunct="1">
        <a:defRPr kumimoji="0" kern="1200">
          <a:solidFill>
            <a:schemeClr val="tx1"/>
          </a:solidFill>
          <a:latin typeface="+mn-lt"/>
          <a:ea typeface="+mn-ea"/>
          <a:cs typeface="+mn-cs"/>
        </a:defRPr>
      </a:lvl7pPr>
      <a:lvl8pPr marL="2400300" algn="l" rtl="0" eaLnBrk="1" latinLnBrk="0" hangingPunct="1">
        <a:defRPr kumimoji="0" kern="1200">
          <a:solidFill>
            <a:schemeClr val="tx1"/>
          </a:solidFill>
          <a:latin typeface="+mn-lt"/>
          <a:ea typeface="+mn-ea"/>
          <a:cs typeface="+mn-cs"/>
        </a:defRPr>
      </a:lvl8pPr>
      <a:lvl9pPr marL="27432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8.xml"/><Relationship Id="rId4" Type="http://schemas.openxmlformats.org/officeDocument/2006/relationships/hyperlink" Target="mailto:vijayakc@srmist.edu.in"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6.xml"/><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10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7.xml"/><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10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8.xml"/><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10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9.xml"/><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10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0.xml"/><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10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2.xml"/><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10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3.xml"/><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10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4.xml"/><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10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6.xml"/><Relationship Id="rId1" Type="http://schemas.openxmlformats.org/officeDocument/2006/relationships/slideLayout" Target="../slideLayouts/slideLayout2.xml"/><Relationship Id="rId4" Type="http://schemas.openxmlformats.org/officeDocument/2006/relationships/image" Target="../media/image81.png"/></Relationships>
</file>

<file path=ppt/slides/_rels/slide1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7.xml"/><Relationship Id="rId1" Type="http://schemas.openxmlformats.org/officeDocument/2006/relationships/slideLayout" Target="../slideLayouts/slideLayout2.xml"/><Relationship Id="rId4" Type="http://schemas.openxmlformats.org/officeDocument/2006/relationships/image" Target="../media/image82.png"/></Relationships>
</file>

<file path=ppt/slides/_rels/slide1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8.xml"/><Relationship Id="rId1" Type="http://schemas.openxmlformats.org/officeDocument/2006/relationships/slideLayout" Target="../slideLayouts/slideLayout2.xml"/><Relationship Id="rId5" Type="http://schemas.openxmlformats.org/officeDocument/2006/relationships/image" Target="../media/image84.png"/><Relationship Id="rId4" Type="http://schemas.openxmlformats.org/officeDocument/2006/relationships/image" Target="../media/image83.png"/></Relationships>
</file>

<file path=ppt/slides/_rels/slide1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9.xml"/><Relationship Id="rId1" Type="http://schemas.openxmlformats.org/officeDocument/2006/relationships/slideLayout" Target="../slideLayouts/slideLayout2.xml"/><Relationship Id="rId4" Type="http://schemas.openxmlformats.org/officeDocument/2006/relationships/image" Target="../media/image85.png"/></Relationships>
</file>

<file path=ppt/slides/_rels/slide1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0.xml"/><Relationship Id="rId1" Type="http://schemas.openxmlformats.org/officeDocument/2006/relationships/slideLayout" Target="../slideLayouts/slideLayout2.xml"/><Relationship Id="rId4" Type="http://schemas.openxmlformats.org/officeDocument/2006/relationships/image" Target="../media/image86.png"/></Relationships>
</file>

<file path=ppt/slides/_rels/slide1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1.xml"/><Relationship Id="rId1" Type="http://schemas.openxmlformats.org/officeDocument/2006/relationships/slideLayout" Target="../slideLayouts/slideLayout2.xml"/><Relationship Id="rId4" Type="http://schemas.openxmlformats.org/officeDocument/2006/relationships/image" Target="../media/image87.png"/></Relationships>
</file>

<file path=ppt/slides/_rels/slide1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2.xml"/><Relationship Id="rId1" Type="http://schemas.openxmlformats.org/officeDocument/2006/relationships/slideLayout" Target="../slideLayouts/slideLayout2.xml"/><Relationship Id="rId4" Type="http://schemas.openxmlformats.org/officeDocument/2006/relationships/image" Target="../media/image88.png"/></Relationships>
</file>

<file path=ppt/slides/_rels/slide1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3.xml"/><Relationship Id="rId1" Type="http://schemas.openxmlformats.org/officeDocument/2006/relationships/slideLayout" Target="../slideLayouts/slideLayout2.xml"/><Relationship Id="rId4" Type="http://schemas.openxmlformats.org/officeDocument/2006/relationships/image" Target="../media/image89.png"/></Relationships>
</file>

<file path=ppt/slides/_rels/slide1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4.xml"/><Relationship Id="rId1" Type="http://schemas.openxmlformats.org/officeDocument/2006/relationships/slideLayout" Target="../slideLayouts/slideLayout2.xml"/><Relationship Id="rId4" Type="http://schemas.openxmlformats.org/officeDocument/2006/relationships/image" Target="../media/image90.png"/></Relationships>
</file>

<file path=ppt/slides/_rels/slide1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5.xml"/><Relationship Id="rId1" Type="http://schemas.openxmlformats.org/officeDocument/2006/relationships/slideLayout" Target="../slideLayouts/slideLayout2.xml"/><Relationship Id="rId4" Type="http://schemas.openxmlformats.org/officeDocument/2006/relationships/image" Target="../media/image91.png"/></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6.xml"/><Relationship Id="rId1" Type="http://schemas.openxmlformats.org/officeDocument/2006/relationships/slideLayout" Target="../slideLayouts/slideLayout2.xml"/><Relationship Id="rId4" Type="http://schemas.openxmlformats.org/officeDocument/2006/relationships/image" Target="../media/image92.png"/></Relationships>
</file>

<file path=ppt/slides/_rels/slide1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7.xml"/><Relationship Id="rId1" Type="http://schemas.openxmlformats.org/officeDocument/2006/relationships/slideLayout" Target="../slideLayouts/slideLayout2.xml"/><Relationship Id="rId4" Type="http://schemas.openxmlformats.org/officeDocument/2006/relationships/image" Target="../media/image93.png"/></Relationships>
</file>

<file path=ppt/slides/_rels/slide1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9.xml"/><Relationship Id="rId1" Type="http://schemas.openxmlformats.org/officeDocument/2006/relationships/slideLayout" Target="../slideLayouts/slideLayout2.xml"/><Relationship Id="rId4" Type="http://schemas.openxmlformats.org/officeDocument/2006/relationships/image" Target="../media/image94.png"/></Relationships>
</file>

<file path=ppt/slides/_rels/slide1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4.xml"/><Relationship Id="rId1" Type="http://schemas.openxmlformats.org/officeDocument/2006/relationships/slideLayout" Target="../slideLayouts/slideLayout2.xml"/><Relationship Id="rId4" Type="http://schemas.openxmlformats.org/officeDocument/2006/relationships/image" Target="../media/image95.png"/></Relationships>
</file>

<file path=ppt/slides/_rels/slide1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9.xml"/><Relationship Id="rId1" Type="http://schemas.openxmlformats.org/officeDocument/2006/relationships/slideLayout" Target="../slideLayouts/slideLayout2.xml"/><Relationship Id="rId4" Type="http://schemas.openxmlformats.org/officeDocument/2006/relationships/image" Target="../media/image96.png"/></Relationships>
</file>

<file path=ppt/slides/_rels/slide1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0.xml"/><Relationship Id="rId1" Type="http://schemas.openxmlformats.org/officeDocument/2006/relationships/slideLayout" Target="../slideLayouts/slideLayout2.xml"/><Relationship Id="rId4" Type="http://schemas.openxmlformats.org/officeDocument/2006/relationships/image" Target="../media/image97.png"/></Relationships>
</file>

<file path=ppt/slides/_rels/slide1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1.xml"/><Relationship Id="rId1" Type="http://schemas.openxmlformats.org/officeDocument/2006/relationships/slideLayout" Target="../slideLayouts/slideLayout2.xml"/><Relationship Id="rId4" Type="http://schemas.openxmlformats.org/officeDocument/2006/relationships/image" Target="../media/image98.png"/></Relationships>
</file>

<file path=ppt/slides/_rels/slide1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2.xml"/><Relationship Id="rId1" Type="http://schemas.openxmlformats.org/officeDocument/2006/relationships/slideLayout" Target="../slideLayouts/slideLayout2.xml"/><Relationship Id="rId4" Type="http://schemas.openxmlformats.org/officeDocument/2006/relationships/image" Target="../media/image99.png"/></Relationships>
</file>

<file path=ppt/slides/_rels/slide1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3.xml"/><Relationship Id="rId1" Type="http://schemas.openxmlformats.org/officeDocument/2006/relationships/slideLayout" Target="../slideLayouts/slideLayout2.xml"/><Relationship Id="rId4" Type="http://schemas.openxmlformats.org/officeDocument/2006/relationships/image" Target="../media/image100.png"/></Relationships>
</file>

<file path=ppt/slides/_rels/slide1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4.xml"/><Relationship Id="rId1" Type="http://schemas.openxmlformats.org/officeDocument/2006/relationships/slideLayout" Target="../slideLayouts/slideLayout2.xml"/><Relationship Id="rId4" Type="http://schemas.openxmlformats.org/officeDocument/2006/relationships/image" Target="../media/image101.png"/></Relationships>
</file>

<file path=ppt/slides/_rels/slide1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5.xml"/><Relationship Id="rId1" Type="http://schemas.openxmlformats.org/officeDocument/2006/relationships/slideLayout" Target="../slideLayouts/slideLayout2.xml"/><Relationship Id="rId4" Type="http://schemas.openxmlformats.org/officeDocument/2006/relationships/image" Target="../media/image102.png"/></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6.xml"/><Relationship Id="rId1" Type="http://schemas.openxmlformats.org/officeDocument/2006/relationships/slideLayout" Target="../slideLayouts/slideLayout2.xml"/><Relationship Id="rId4" Type="http://schemas.openxmlformats.org/officeDocument/2006/relationships/image" Target="../media/image103.png"/></Relationships>
</file>

<file path=ppt/slides/_rels/slide1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7.xml"/><Relationship Id="rId1" Type="http://schemas.openxmlformats.org/officeDocument/2006/relationships/slideLayout" Target="../slideLayouts/slideLayout2.xml"/><Relationship Id="rId4" Type="http://schemas.openxmlformats.org/officeDocument/2006/relationships/image" Target="../media/image104.png"/></Relationships>
</file>

<file path=ppt/slides/_rels/slide1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4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4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5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5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5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5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5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5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5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5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5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6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6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6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6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6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6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6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7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7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7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50.png"/></Relationships>
</file>

<file path=ppt/slides/_rels/slide7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7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7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8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8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8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8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3.xml"/><Relationship Id="rId1" Type="http://schemas.openxmlformats.org/officeDocument/2006/relationships/slideLayout" Target="../slideLayouts/slideLayout2.xml"/><Relationship Id="rId5" Type="http://schemas.openxmlformats.org/officeDocument/2006/relationships/image" Target="../media/image60.png"/><Relationship Id="rId4" Type="http://schemas.openxmlformats.org/officeDocument/2006/relationships/image" Target="../media/image59.png"/></Relationships>
</file>

<file path=ppt/slides/_rels/slide8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8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8.xml"/><Relationship Id="rId1" Type="http://schemas.openxmlformats.org/officeDocument/2006/relationships/slideLayout" Target="../slideLayouts/slideLayout2.xml"/><Relationship Id="rId5" Type="http://schemas.openxmlformats.org/officeDocument/2006/relationships/image" Target="../media/image64.png"/><Relationship Id="rId4" Type="http://schemas.openxmlformats.org/officeDocument/2006/relationships/image" Target="../media/image63.png"/></Relationships>
</file>

<file path=ppt/slides/_rels/slide9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9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9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9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2.xml"/><Relationship Id="rId1" Type="http://schemas.openxmlformats.org/officeDocument/2006/relationships/slideLayout" Target="../slideLayouts/slideLayout2.xml"/><Relationship Id="rId5" Type="http://schemas.openxmlformats.org/officeDocument/2006/relationships/image" Target="../media/image69.png"/><Relationship Id="rId4" Type="http://schemas.openxmlformats.org/officeDocument/2006/relationships/image" Target="../media/image68.png"/></Relationships>
</file>

<file path=ppt/slides/_rels/slide9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9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9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image" Target="../media/image7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E:\bala\SRM EVEN Semester 2017-18\SRMIST_S&amp;H_LOGO27DEC2017 (1).png"/>
          <p:cNvPicPr>
            <a:picLocks noChangeAspect="1" noChangeArrowheads="1"/>
          </p:cNvPicPr>
          <p:nvPr/>
        </p:nvPicPr>
        <p:blipFill>
          <a:blip r:embed="rId3" cstate="print"/>
          <a:srcRect/>
          <a:stretch>
            <a:fillRect/>
          </a:stretch>
        </p:blipFill>
        <p:spPr bwMode="auto">
          <a:xfrm>
            <a:off x="6815299" y="145224"/>
            <a:ext cx="2219001" cy="819149"/>
          </a:xfrm>
          <a:prstGeom prst="rect">
            <a:avLst/>
          </a:prstGeom>
          <a:noFill/>
        </p:spPr>
      </p:pic>
      <p:sp>
        <p:nvSpPr>
          <p:cNvPr id="7" name="object 2"/>
          <p:cNvSpPr txBox="1"/>
          <p:nvPr/>
        </p:nvSpPr>
        <p:spPr>
          <a:xfrm>
            <a:off x="685800" y="400757"/>
            <a:ext cx="5715000" cy="563616"/>
          </a:xfrm>
          <a:prstGeom prst="rect">
            <a:avLst/>
          </a:prstGeom>
        </p:spPr>
        <p:txBody>
          <a:bodyPr vert="horz" wrap="square" lIns="0" tIns="9525" rIns="0" bIns="0" rtlCol="0">
            <a:spAutoFit/>
          </a:bodyPr>
          <a:lstStyle/>
          <a:p>
            <a:pPr marL="9525" algn="ctr" defTabSz="685800" eaLnBrk="1" fontAlgn="auto" hangingPunct="1">
              <a:spcBef>
                <a:spcPts val="75"/>
              </a:spcBef>
              <a:spcAft>
                <a:spcPts val="0"/>
              </a:spcAft>
            </a:pPr>
            <a:r>
              <a:rPr lang="en-IN" sz="3600" dirty="0" smtClean="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18CSE357E- BIOMETRICS</a:t>
            </a:r>
            <a:endParaRPr sz="3600"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4" name="Footer Placeholder 3"/>
          <p:cNvSpPr>
            <a:spLocks noGrp="1"/>
          </p:cNvSpPr>
          <p:nvPr>
            <p:ph type="ftr" sz="quarter" idx="11"/>
          </p:nvPr>
        </p:nvSpPr>
        <p:spPr/>
        <p:txBody>
          <a:bodyPr/>
          <a:lstStyle/>
          <a:p>
            <a:pPr defTabSz="685800" fontAlgn="auto">
              <a:spcBef>
                <a:spcPts val="0"/>
              </a:spcBef>
              <a:spcAft>
                <a:spcPts val="0"/>
              </a:spcAft>
            </a:pPr>
            <a:r>
              <a:rPr lang="en-US">
                <a:solidFill>
                  <a:prstClr val="white">
                    <a:shade val="50000"/>
                  </a:prstClr>
                </a:solidFill>
                <a:latin typeface="Book Antiqua"/>
              </a:rPr>
              <a:t>Cloud Computing</a:t>
            </a:r>
          </a:p>
        </p:txBody>
      </p:sp>
      <p:sp>
        <p:nvSpPr>
          <p:cNvPr id="8" name="Slide Number Placeholder 7"/>
          <p:cNvSpPr>
            <a:spLocks noGrp="1"/>
          </p:cNvSpPr>
          <p:nvPr>
            <p:ph type="sldNum" sz="quarter" idx="12"/>
          </p:nvPr>
        </p:nvSpPr>
        <p:spPr/>
        <p:txBody>
          <a:bodyPr/>
          <a:lstStyle/>
          <a:p>
            <a:pPr defTabSz="685800" fontAlgn="auto">
              <a:spcBef>
                <a:spcPts val="0"/>
              </a:spcBef>
              <a:spcAft>
                <a:spcPts val="0"/>
              </a:spcAft>
            </a:pPr>
            <a:fld id="{B6F15528-21DE-4FAA-801E-634DDDAF4B2B}" type="slidenum">
              <a:rPr lang="en-US">
                <a:solidFill>
                  <a:prstClr val="white">
                    <a:shade val="50000"/>
                  </a:prstClr>
                </a:solidFill>
                <a:latin typeface="Book Antiqua"/>
              </a:rPr>
              <a:pPr defTabSz="685800" fontAlgn="auto">
                <a:spcBef>
                  <a:spcPts val="0"/>
                </a:spcBef>
                <a:spcAft>
                  <a:spcPts val="0"/>
                </a:spcAft>
              </a:pPr>
              <a:t>1</a:t>
            </a:fld>
            <a:endParaRPr lang="en-US">
              <a:solidFill>
                <a:prstClr val="white">
                  <a:shade val="50000"/>
                </a:prstClr>
              </a:solidFill>
              <a:latin typeface="Book Antiqua"/>
            </a:endParaRPr>
          </a:p>
        </p:txBody>
      </p:sp>
      <p:sp>
        <p:nvSpPr>
          <p:cNvPr id="9" name="object 2"/>
          <p:cNvSpPr txBox="1"/>
          <p:nvPr/>
        </p:nvSpPr>
        <p:spPr>
          <a:xfrm>
            <a:off x="-12834" y="1905000"/>
            <a:ext cx="9144000" cy="3333605"/>
          </a:xfrm>
          <a:prstGeom prst="rect">
            <a:avLst/>
          </a:prstGeom>
        </p:spPr>
        <p:txBody>
          <a:bodyPr vert="horz" wrap="square" lIns="0" tIns="9525" rIns="0" bIns="0" rtlCol="0">
            <a:spAutoFit/>
          </a:bodyPr>
          <a:lstStyle/>
          <a:p>
            <a:pPr algn="ctr" defTabSz="685800" eaLnBrk="1" fontAlgn="auto" hangingPunct="1">
              <a:spcBef>
                <a:spcPts val="0"/>
              </a:spcBef>
              <a:spcAft>
                <a:spcPts val="0"/>
              </a:spcAft>
            </a:pPr>
            <a:r>
              <a:rPr lang="en-IN" sz="2400" dirty="0" smtClean="0">
                <a:solidFill>
                  <a:prstClr val="black"/>
                </a:solidFill>
                <a:effectLst>
                  <a:outerShdw blurRad="38100" dist="38100" dir="2700000" algn="tl">
                    <a:srgbClr val="000000">
                      <a:alpha val="43137"/>
                    </a:srgbClr>
                  </a:outerShdw>
                </a:effectLst>
                <a:latin typeface="Book Antiqua"/>
                <a:cs typeface="Times New Roman" pitchFamily="18" charset="0"/>
              </a:rPr>
              <a:t>Elective</a:t>
            </a:r>
          </a:p>
          <a:p>
            <a:pPr algn="ctr" defTabSz="685800" eaLnBrk="1" fontAlgn="auto" hangingPunct="1">
              <a:spcBef>
                <a:spcPts val="0"/>
              </a:spcBef>
              <a:spcAft>
                <a:spcPts val="0"/>
              </a:spcAft>
            </a:pPr>
            <a:r>
              <a:rPr lang="en-IN" sz="2400" dirty="0" smtClean="0">
                <a:solidFill>
                  <a:prstClr val="black"/>
                </a:solidFill>
                <a:effectLst>
                  <a:outerShdw blurRad="38100" dist="38100" dir="2700000" algn="tl">
                    <a:srgbClr val="000000">
                      <a:alpha val="43137"/>
                    </a:srgbClr>
                  </a:outerShdw>
                </a:effectLst>
                <a:latin typeface="Book Antiqua"/>
                <a:cs typeface="Times New Roman" pitchFamily="18" charset="0"/>
              </a:rPr>
              <a:t>Academic </a:t>
            </a:r>
            <a:r>
              <a:rPr lang="en-IN" sz="2400" dirty="0">
                <a:solidFill>
                  <a:prstClr val="black"/>
                </a:solidFill>
                <a:effectLst>
                  <a:outerShdw blurRad="38100" dist="38100" dir="2700000" algn="tl">
                    <a:srgbClr val="000000">
                      <a:alpha val="43137"/>
                    </a:srgbClr>
                  </a:outerShdw>
                </a:effectLst>
                <a:latin typeface="Book Antiqua"/>
                <a:cs typeface="Times New Roman" pitchFamily="18" charset="0"/>
              </a:rPr>
              <a:t>Year </a:t>
            </a:r>
            <a:r>
              <a:rPr lang="en-IN" sz="2400" dirty="0" smtClean="0">
                <a:solidFill>
                  <a:prstClr val="black"/>
                </a:solidFill>
                <a:effectLst>
                  <a:outerShdw blurRad="38100" dist="38100" dir="2700000" algn="tl">
                    <a:srgbClr val="000000">
                      <a:alpha val="43137"/>
                    </a:srgbClr>
                  </a:outerShdw>
                </a:effectLst>
                <a:latin typeface="Book Antiqua"/>
                <a:cs typeface="Times New Roman" pitchFamily="18" charset="0"/>
              </a:rPr>
              <a:t>2022-2023 (Odd Semesters)</a:t>
            </a:r>
          </a:p>
          <a:p>
            <a:pPr algn="ctr" defTabSz="685800" eaLnBrk="1" fontAlgn="auto" hangingPunct="1">
              <a:spcBef>
                <a:spcPts val="0"/>
              </a:spcBef>
              <a:spcAft>
                <a:spcPts val="0"/>
              </a:spcAft>
            </a:pPr>
            <a:endParaRPr lang="en-IN" sz="2400" dirty="0">
              <a:solidFill>
                <a:prstClr val="black"/>
              </a:solidFill>
              <a:effectLst>
                <a:outerShdw blurRad="38100" dist="38100" dir="2700000" algn="tl">
                  <a:srgbClr val="000000">
                    <a:alpha val="43137"/>
                  </a:srgbClr>
                </a:outerShdw>
              </a:effectLst>
              <a:latin typeface="Book Antiqua"/>
              <a:cs typeface="Times New Roman" pitchFamily="18" charset="0"/>
            </a:endParaRPr>
          </a:p>
          <a:p>
            <a:pPr algn="ctr" defTabSz="685800" eaLnBrk="1" fontAlgn="auto" hangingPunct="1">
              <a:spcBef>
                <a:spcPts val="0"/>
              </a:spcBef>
              <a:spcAft>
                <a:spcPts val="0"/>
              </a:spcAft>
            </a:pPr>
            <a:r>
              <a:rPr lang="en-IN" sz="2400" dirty="0" err="1" smtClean="0">
                <a:solidFill>
                  <a:prstClr val="black"/>
                </a:solidFill>
                <a:effectLst>
                  <a:outerShdw blurRad="38100" dist="38100" dir="2700000" algn="tl">
                    <a:srgbClr val="000000">
                      <a:alpha val="43137"/>
                    </a:srgbClr>
                  </a:outerShdw>
                </a:effectLst>
                <a:latin typeface="Book Antiqua"/>
                <a:cs typeface="Times New Roman" pitchFamily="18" charset="0"/>
              </a:rPr>
              <a:t>Dr.</a:t>
            </a:r>
            <a:r>
              <a:rPr lang="en-IN" sz="2400" dirty="0" smtClean="0">
                <a:solidFill>
                  <a:prstClr val="black"/>
                </a:solidFill>
                <a:effectLst>
                  <a:outerShdw blurRad="38100" dist="38100" dir="2700000" algn="tl">
                    <a:srgbClr val="000000">
                      <a:alpha val="43137"/>
                    </a:srgbClr>
                  </a:outerShdw>
                </a:effectLst>
                <a:latin typeface="Book Antiqua"/>
                <a:cs typeface="Times New Roman" pitchFamily="18" charset="0"/>
              </a:rPr>
              <a:t> C. VIJAYAKUMARAN</a:t>
            </a:r>
          </a:p>
          <a:p>
            <a:pPr algn="ctr" defTabSz="685800" eaLnBrk="1" fontAlgn="auto" hangingPunct="1">
              <a:spcBef>
                <a:spcPts val="0"/>
              </a:spcBef>
              <a:spcAft>
                <a:spcPts val="0"/>
              </a:spcAft>
            </a:pPr>
            <a:r>
              <a:rPr lang="en-IN" sz="2400" dirty="0" smtClean="0">
                <a:solidFill>
                  <a:prstClr val="black"/>
                </a:solidFill>
                <a:effectLst>
                  <a:outerShdw blurRad="38100" dist="38100" dir="2700000" algn="tl">
                    <a:srgbClr val="000000">
                      <a:alpha val="43137"/>
                    </a:srgbClr>
                  </a:outerShdw>
                </a:effectLst>
                <a:latin typeface="Book Antiqua"/>
                <a:cs typeface="Times New Roman" pitchFamily="18" charset="0"/>
              </a:rPr>
              <a:t>Associate Professor/</a:t>
            </a:r>
            <a:r>
              <a:rPr lang="en-IN" sz="2400" dirty="0" err="1" smtClean="0">
                <a:solidFill>
                  <a:prstClr val="black"/>
                </a:solidFill>
                <a:effectLst>
                  <a:outerShdw blurRad="38100" dist="38100" dir="2700000" algn="tl">
                    <a:srgbClr val="000000">
                      <a:alpha val="43137"/>
                    </a:srgbClr>
                  </a:outerShdw>
                </a:effectLst>
                <a:latin typeface="Book Antiqua"/>
                <a:cs typeface="Times New Roman" pitchFamily="18" charset="0"/>
              </a:rPr>
              <a:t>Ctech</a:t>
            </a:r>
            <a:endParaRPr lang="en-IN" sz="2400" dirty="0" smtClean="0">
              <a:solidFill>
                <a:prstClr val="black"/>
              </a:solidFill>
              <a:effectLst>
                <a:outerShdw blurRad="38100" dist="38100" dir="2700000" algn="tl">
                  <a:srgbClr val="000000">
                    <a:alpha val="43137"/>
                  </a:srgbClr>
                </a:outerShdw>
              </a:effectLst>
              <a:latin typeface="Book Antiqua"/>
              <a:cs typeface="Times New Roman" pitchFamily="18" charset="0"/>
            </a:endParaRPr>
          </a:p>
          <a:p>
            <a:pPr algn="ctr" defTabSz="685800" eaLnBrk="1" fontAlgn="auto" hangingPunct="1">
              <a:spcBef>
                <a:spcPts val="0"/>
              </a:spcBef>
              <a:spcAft>
                <a:spcPts val="0"/>
              </a:spcAft>
            </a:pPr>
            <a:endParaRPr lang="en-IN" sz="2400" dirty="0">
              <a:solidFill>
                <a:prstClr val="black"/>
              </a:solidFill>
              <a:effectLst>
                <a:outerShdw blurRad="38100" dist="38100" dir="2700000" algn="tl">
                  <a:srgbClr val="000000">
                    <a:alpha val="43137"/>
                  </a:srgbClr>
                </a:outerShdw>
              </a:effectLst>
              <a:latin typeface="Book Antiqua"/>
              <a:cs typeface="Times New Roman" pitchFamily="18" charset="0"/>
            </a:endParaRPr>
          </a:p>
          <a:p>
            <a:pPr algn="ctr" defTabSz="685800" eaLnBrk="1" fontAlgn="auto" hangingPunct="1">
              <a:spcBef>
                <a:spcPts val="0"/>
              </a:spcBef>
              <a:spcAft>
                <a:spcPts val="0"/>
              </a:spcAft>
            </a:pPr>
            <a:r>
              <a:rPr lang="en-IN" sz="2400" dirty="0" smtClean="0">
                <a:solidFill>
                  <a:prstClr val="black"/>
                </a:solidFill>
                <a:effectLst>
                  <a:outerShdw blurRad="38100" dist="38100" dir="2700000" algn="tl">
                    <a:srgbClr val="000000">
                      <a:alpha val="43137"/>
                    </a:srgbClr>
                  </a:outerShdw>
                </a:effectLst>
                <a:latin typeface="Book Antiqua"/>
                <a:cs typeface="Times New Roman" pitchFamily="18" charset="0"/>
              </a:rPr>
              <a:t>Mobile: 9444328196</a:t>
            </a:r>
          </a:p>
          <a:p>
            <a:pPr algn="ctr" defTabSz="685800" eaLnBrk="1" fontAlgn="auto" hangingPunct="1">
              <a:spcBef>
                <a:spcPts val="0"/>
              </a:spcBef>
              <a:spcAft>
                <a:spcPts val="0"/>
              </a:spcAft>
            </a:pPr>
            <a:r>
              <a:rPr lang="en-IN" sz="2400" dirty="0" smtClean="0">
                <a:solidFill>
                  <a:prstClr val="black"/>
                </a:solidFill>
                <a:effectLst>
                  <a:outerShdw blurRad="38100" dist="38100" dir="2700000" algn="tl">
                    <a:srgbClr val="000000">
                      <a:alpha val="43137"/>
                    </a:srgbClr>
                  </a:outerShdw>
                </a:effectLst>
                <a:latin typeface="Book Antiqua"/>
                <a:cs typeface="Times New Roman" pitchFamily="18" charset="0"/>
              </a:rPr>
              <a:t>Email: </a:t>
            </a:r>
            <a:r>
              <a:rPr lang="en-IN" sz="2400" dirty="0" smtClean="0">
                <a:solidFill>
                  <a:prstClr val="black"/>
                </a:solidFill>
                <a:effectLst>
                  <a:outerShdw blurRad="38100" dist="38100" dir="2700000" algn="tl">
                    <a:srgbClr val="000000">
                      <a:alpha val="43137"/>
                    </a:srgbClr>
                  </a:outerShdw>
                </a:effectLst>
                <a:latin typeface="Book Antiqua"/>
                <a:cs typeface="Times New Roman" pitchFamily="18" charset="0"/>
                <a:hlinkClick r:id="rId4"/>
              </a:rPr>
              <a:t>vijayakc@srmist.edu.in</a:t>
            </a:r>
            <a:endParaRPr lang="en-IN" sz="2400" dirty="0" smtClean="0">
              <a:solidFill>
                <a:prstClr val="black"/>
              </a:solidFill>
              <a:effectLst>
                <a:outerShdw blurRad="38100" dist="38100" dir="2700000" algn="tl">
                  <a:srgbClr val="000000">
                    <a:alpha val="43137"/>
                  </a:srgbClr>
                </a:outerShdw>
              </a:effectLst>
              <a:latin typeface="Book Antiqua"/>
              <a:cs typeface="Times New Roman" pitchFamily="18" charset="0"/>
            </a:endParaRPr>
          </a:p>
          <a:p>
            <a:pPr algn="ctr" defTabSz="685800" eaLnBrk="1" fontAlgn="auto" hangingPunct="1">
              <a:spcBef>
                <a:spcPts val="0"/>
              </a:spcBef>
              <a:spcAft>
                <a:spcPts val="0"/>
              </a:spcAft>
            </a:pPr>
            <a:r>
              <a:rPr lang="en-IN" sz="2400" dirty="0" smtClean="0">
                <a:solidFill>
                  <a:prstClr val="black"/>
                </a:solidFill>
                <a:effectLst>
                  <a:outerShdw blurRad="38100" dist="38100" dir="2700000" algn="tl">
                    <a:srgbClr val="000000">
                      <a:alpha val="43137"/>
                    </a:srgbClr>
                  </a:outerShdw>
                </a:effectLst>
                <a:latin typeface="Times New Roman" pitchFamily="18" charset="0"/>
                <a:cs typeface="Times New Roman" pitchFamily="18" charset="0"/>
              </a:rPr>
              <a:t>Room: TP1509/TP106</a:t>
            </a:r>
            <a:endParaRPr sz="2400" dirty="0">
              <a:solidFill>
                <a:prstClr val="black"/>
              </a:solidFill>
              <a:effectLst>
                <a:outerShdw blurRad="38100" dist="38100" dir="2700000" algn="tl">
                  <a:srgbClr val="000000">
                    <a:alpha val="43137"/>
                  </a:srgbClr>
                </a:outerShdw>
              </a:effectLst>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a:extLst>
              <a:ext uri="{FF2B5EF4-FFF2-40B4-BE49-F238E27FC236}">
                <a16:creationId xmlns:a16="http://schemas.microsoft.com/office/drawing/2014/main" xmlns="" id="{04CA587E-BB18-466B-BC22-4C78766B1A53}"/>
              </a:ext>
            </a:extLst>
          </p:cNvPr>
          <p:cNvSpPr>
            <a:spLocks noGrp="1"/>
          </p:cNvSpPr>
          <p:nvPr>
            <p:ph type="title"/>
          </p:nvPr>
        </p:nvSpPr>
        <p:spPr>
          <a:xfrm>
            <a:off x="0" y="0"/>
            <a:ext cx="6457950" cy="1066800"/>
          </a:xfrm>
        </p:spPr>
        <p:txBody>
          <a:bodyPr/>
          <a:lstStyle/>
          <a:p>
            <a:pPr marL="0" indent="0">
              <a:buNone/>
            </a:pPr>
            <a:r>
              <a:rPr lang="en-IN" sz="3200" b="1" dirty="0">
                <a:solidFill>
                  <a:srgbClr val="FF0000"/>
                </a:solidFill>
              </a:rPr>
              <a:t>Types of Images </a:t>
            </a:r>
          </a:p>
        </p:txBody>
      </p:sp>
      <p:pic>
        <p:nvPicPr>
          <p:cNvPr id="5124" name="Picture 3" descr="download.png">
            <a:extLst>
              <a:ext uri="{FF2B5EF4-FFF2-40B4-BE49-F238E27FC236}">
                <a16:creationId xmlns:a16="http://schemas.microsoft.com/office/drawing/2014/main" xmlns="" id="{ADDB3DC1-B7AD-4244-B13B-04FA1ECC37C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457950" y="0"/>
            <a:ext cx="2686050" cy="982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Content Placeholder 2"/>
          <p:cNvSpPr>
            <a:spLocks noGrp="1"/>
          </p:cNvSpPr>
          <p:nvPr>
            <p:ph idx="1"/>
          </p:nvPr>
        </p:nvSpPr>
        <p:spPr>
          <a:xfrm>
            <a:off x="152400" y="982663"/>
            <a:ext cx="8763000" cy="5779168"/>
          </a:xfrm>
        </p:spPr>
        <p:txBody>
          <a:bodyPr/>
          <a:lstStyle/>
          <a:p>
            <a:pPr marL="0" indent="0">
              <a:buNone/>
            </a:pPr>
            <a:r>
              <a:rPr lang="en-IN" b="1" dirty="0" err="1" smtClean="0"/>
              <a:t>Gray</a:t>
            </a:r>
            <a:r>
              <a:rPr lang="en-IN" b="1" dirty="0" smtClean="0"/>
              <a:t>-scale images</a:t>
            </a:r>
            <a:endParaRPr lang="en-IN" b="1" dirty="0"/>
          </a:p>
        </p:txBody>
      </p:sp>
      <p:pic>
        <p:nvPicPr>
          <p:cNvPr id="2" name="Picture 1"/>
          <p:cNvPicPr>
            <a:picLocks noChangeAspect="1"/>
          </p:cNvPicPr>
          <p:nvPr/>
        </p:nvPicPr>
        <p:blipFill>
          <a:blip r:embed="rId3"/>
          <a:stretch>
            <a:fillRect/>
          </a:stretch>
        </p:blipFill>
        <p:spPr>
          <a:xfrm>
            <a:off x="990600" y="1828800"/>
            <a:ext cx="6267450" cy="4612843"/>
          </a:xfrm>
          <a:prstGeom prst="rect">
            <a:avLst/>
          </a:prstGeom>
        </p:spPr>
      </p:pic>
    </p:spTree>
    <p:extLst>
      <p:ext uri="{BB962C8B-B14F-4D97-AF65-F5344CB8AC3E}">
        <p14:creationId xmlns:p14="http://schemas.microsoft.com/office/powerpoint/2010/main" val="2117659294"/>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a:extLst>
              <a:ext uri="{FF2B5EF4-FFF2-40B4-BE49-F238E27FC236}">
                <a16:creationId xmlns:a16="http://schemas.microsoft.com/office/drawing/2014/main" xmlns="" id="{04CA587E-BB18-466B-BC22-4C78766B1A53}"/>
              </a:ext>
            </a:extLst>
          </p:cNvPr>
          <p:cNvSpPr>
            <a:spLocks noGrp="1"/>
          </p:cNvSpPr>
          <p:nvPr>
            <p:ph type="title"/>
          </p:nvPr>
        </p:nvSpPr>
        <p:spPr>
          <a:xfrm>
            <a:off x="0" y="0"/>
            <a:ext cx="6457950" cy="1066800"/>
          </a:xfrm>
        </p:spPr>
        <p:txBody>
          <a:bodyPr/>
          <a:lstStyle/>
          <a:p>
            <a:pPr marL="0" indent="0" algn="l">
              <a:buNone/>
            </a:pPr>
            <a:r>
              <a:rPr lang="en-IN" sz="3200" b="1" dirty="0" smtClean="0">
                <a:solidFill>
                  <a:srgbClr val="FF0000"/>
                </a:solidFill>
              </a:rPr>
              <a:t>Zero Crossing</a:t>
            </a:r>
            <a:endParaRPr lang="en-IN" sz="3200" b="1" dirty="0">
              <a:solidFill>
                <a:srgbClr val="FF0000"/>
              </a:solidFill>
            </a:endParaRPr>
          </a:p>
        </p:txBody>
      </p:sp>
      <p:pic>
        <p:nvPicPr>
          <p:cNvPr id="5124" name="Picture 3" descr="download.png">
            <a:extLst>
              <a:ext uri="{FF2B5EF4-FFF2-40B4-BE49-F238E27FC236}">
                <a16:creationId xmlns:a16="http://schemas.microsoft.com/office/drawing/2014/main" xmlns="" id="{ADDB3DC1-B7AD-4244-B13B-04FA1ECC37C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457950" y="0"/>
            <a:ext cx="2686050" cy="982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p:nvSpPr>
        <p:spPr>
          <a:xfrm>
            <a:off x="-1604" y="690275"/>
            <a:ext cx="8991600" cy="584775"/>
          </a:xfrm>
          <a:prstGeom prst="rect">
            <a:avLst/>
          </a:prstGeom>
        </p:spPr>
        <p:txBody>
          <a:bodyPr wrap="square">
            <a:spAutoFit/>
          </a:bodyPr>
          <a:lstStyle/>
          <a:p>
            <a:pPr marL="457200" indent="-457200">
              <a:buFont typeface="Arial" panose="020B0604020202020204" pitchFamily="34" charset="0"/>
              <a:buChar char="•"/>
            </a:pPr>
            <a:endParaRPr lang="en-IN" sz="3200" dirty="0"/>
          </a:p>
        </p:txBody>
      </p:sp>
      <p:pic>
        <p:nvPicPr>
          <p:cNvPr id="3" name="Picture 2"/>
          <p:cNvPicPr>
            <a:picLocks noChangeAspect="1"/>
          </p:cNvPicPr>
          <p:nvPr/>
        </p:nvPicPr>
        <p:blipFill>
          <a:blip r:embed="rId4"/>
          <a:stretch>
            <a:fillRect/>
          </a:stretch>
        </p:blipFill>
        <p:spPr>
          <a:xfrm>
            <a:off x="546083" y="1266227"/>
            <a:ext cx="7896225" cy="5076825"/>
          </a:xfrm>
          <a:prstGeom prst="rect">
            <a:avLst/>
          </a:prstGeom>
        </p:spPr>
      </p:pic>
    </p:spTree>
    <p:extLst>
      <p:ext uri="{BB962C8B-B14F-4D97-AF65-F5344CB8AC3E}">
        <p14:creationId xmlns:p14="http://schemas.microsoft.com/office/powerpoint/2010/main" val="1148167746"/>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a:extLst>
              <a:ext uri="{FF2B5EF4-FFF2-40B4-BE49-F238E27FC236}">
                <a16:creationId xmlns:a16="http://schemas.microsoft.com/office/drawing/2014/main" xmlns="" id="{04CA587E-BB18-466B-BC22-4C78766B1A53}"/>
              </a:ext>
            </a:extLst>
          </p:cNvPr>
          <p:cNvSpPr>
            <a:spLocks noGrp="1"/>
          </p:cNvSpPr>
          <p:nvPr>
            <p:ph type="title"/>
          </p:nvPr>
        </p:nvSpPr>
        <p:spPr>
          <a:xfrm>
            <a:off x="0" y="0"/>
            <a:ext cx="6457950" cy="1066800"/>
          </a:xfrm>
        </p:spPr>
        <p:txBody>
          <a:bodyPr/>
          <a:lstStyle/>
          <a:p>
            <a:pPr marL="0" indent="0" algn="l">
              <a:buNone/>
            </a:pPr>
            <a:r>
              <a:rPr lang="en-IN" sz="3200" b="1" dirty="0">
                <a:solidFill>
                  <a:srgbClr val="FF0000"/>
                </a:solidFill>
              </a:rPr>
              <a:t>The LOG operator</a:t>
            </a:r>
          </a:p>
        </p:txBody>
      </p:sp>
      <p:pic>
        <p:nvPicPr>
          <p:cNvPr id="5124" name="Picture 3" descr="download.png">
            <a:extLst>
              <a:ext uri="{FF2B5EF4-FFF2-40B4-BE49-F238E27FC236}">
                <a16:creationId xmlns:a16="http://schemas.microsoft.com/office/drawing/2014/main" xmlns="" id="{ADDB3DC1-B7AD-4244-B13B-04FA1ECC37C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457950" y="0"/>
            <a:ext cx="2686050" cy="982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p:nvSpPr>
        <p:spPr>
          <a:xfrm>
            <a:off x="-1604" y="690275"/>
            <a:ext cx="8991600" cy="584775"/>
          </a:xfrm>
          <a:prstGeom prst="rect">
            <a:avLst/>
          </a:prstGeom>
        </p:spPr>
        <p:txBody>
          <a:bodyPr wrap="square">
            <a:spAutoFit/>
          </a:bodyPr>
          <a:lstStyle/>
          <a:p>
            <a:pPr marL="457200" indent="-457200">
              <a:buFont typeface="Arial" panose="020B0604020202020204" pitchFamily="34" charset="0"/>
              <a:buChar char="•"/>
            </a:pPr>
            <a:endParaRPr lang="en-IN" sz="3200" dirty="0"/>
          </a:p>
        </p:txBody>
      </p:sp>
      <p:sp>
        <p:nvSpPr>
          <p:cNvPr id="7" name="Rectangle 6"/>
          <p:cNvSpPr/>
          <p:nvPr/>
        </p:nvSpPr>
        <p:spPr>
          <a:xfrm>
            <a:off x="150796" y="1557020"/>
            <a:ext cx="8686800" cy="5139869"/>
          </a:xfrm>
          <a:prstGeom prst="rect">
            <a:avLst/>
          </a:prstGeom>
        </p:spPr>
        <p:txBody>
          <a:bodyPr wrap="square">
            <a:spAutoFit/>
          </a:bodyPr>
          <a:lstStyle/>
          <a:p>
            <a:pPr marL="457200" indent="-457200">
              <a:buFont typeface="Arial" panose="020B0604020202020204" pitchFamily="34" charset="0"/>
              <a:buChar char="•"/>
            </a:pPr>
            <a:r>
              <a:rPr lang="en-IN" sz="3200" b="0" i="0" dirty="0" smtClean="0">
                <a:solidFill>
                  <a:srgbClr val="000000"/>
                </a:solidFill>
                <a:effectLst/>
                <a:latin typeface="Times New Roman" panose="02020603050405020304" pitchFamily="18" charset="0"/>
              </a:rPr>
              <a:t>Zero Crossing based Edge Detection </a:t>
            </a:r>
          </a:p>
          <a:p>
            <a:pPr marL="457200" indent="-457200">
              <a:buFont typeface="Arial" panose="020B0604020202020204" pitchFamily="34" charset="0"/>
              <a:buChar char="•"/>
            </a:pPr>
            <a:endParaRPr lang="en-IN" sz="3200" dirty="0">
              <a:solidFill>
                <a:srgbClr val="000000"/>
              </a:solidFill>
              <a:latin typeface="Times New Roman" panose="02020603050405020304" pitchFamily="18" charset="0"/>
            </a:endParaRPr>
          </a:p>
          <a:p>
            <a:pPr marL="457200" indent="-457200">
              <a:buFont typeface="Arial" panose="020B0604020202020204" pitchFamily="34" charset="0"/>
              <a:buChar char="•"/>
            </a:pPr>
            <a:endParaRPr lang="en-IN" sz="3200" b="0" i="0" dirty="0" smtClean="0">
              <a:solidFill>
                <a:srgbClr val="000000"/>
              </a:solidFill>
              <a:effectLst/>
              <a:latin typeface="Times New Roman" panose="02020603050405020304" pitchFamily="18" charset="0"/>
            </a:endParaRPr>
          </a:p>
          <a:p>
            <a:pPr marL="457200" indent="-457200">
              <a:buFont typeface="Arial" panose="020B0604020202020204" pitchFamily="34" charset="0"/>
              <a:buChar char="•"/>
            </a:pPr>
            <a:endParaRPr lang="en-IN" sz="3200" dirty="0">
              <a:solidFill>
                <a:srgbClr val="000000"/>
              </a:solidFill>
              <a:latin typeface="Times New Roman" panose="02020603050405020304" pitchFamily="18" charset="0"/>
            </a:endParaRPr>
          </a:p>
          <a:p>
            <a:pPr marL="457200" indent="-457200">
              <a:buFont typeface="Arial" panose="020B0604020202020204" pitchFamily="34" charset="0"/>
              <a:buChar char="•"/>
            </a:pPr>
            <a:r>
              <a:rPr lang="en-IN" sz="3200" dirty="0" smtClean="0">
                <a:solidFill>
                  <a:srgbClr val="000000"/>
                </a:solidFill>
                <a:latin typeface="Times New Roman" panose="02020603050405020304" pitchFamily="18" charset="0"/>
              </a:rPr>
              <a:t>The </a:t>
            </a:r>
            <a:r>
              <a:rPr lang="en-IN" sz="3200" dirty="0">
                <a:solidFill>
                  <a:srgbClr val="000000"/>
                </a:solidFill>
                <a:latin typeface="Times New Roman" panose="02020603050405020304" pitchFamily="18" charset="0"/>
              </a:rPr>
              <a:t>Gaussian function firstly </a:t>
            </a:r>
            <a:r>
              <a:rPr lang="en-IN" sz="3200" dirty="0" err="1">
                <a:solidFill>
                  <a:srgbClr val="000000"/>
                </a:solidFill>
                <a:latin typeface="Times New Roman" panose="02020603050405020304" pitchFamily="18" charset="0"/>
              </a:rPr>
              <a:t>smooths</a:t>
            </a:r>
            <a:r>
              <a:rPr lang="en-IN" sz="3200" dirty="0">
                <a:solidFill>
                  <a:srgbClr val="000000"/>
                </a:solidFill>
                <a:latin typeface="Times New Roman" panose="02020603050405020304" pitchFamily="18" charset="0"/>
              </a:rPr>
              <a:t> or blurs any step </a:t>
            </a:r>
            <a:r>
              <a:rPr lang="en-IN" sz="3200" dirty="0" smtClean="0">
                <a:solidFill>
                  <a:srgbClr val="000000"/>
                </a:solidFill>
                <a:latin typeface="Times New Roman" panose="02020603050405020304" pitchFamily="18" charset="0"/>
              </a:rPr>
              <a:t>edges.</a:t>
            </a:r>
          </a:p>
          <a:p>
            <a:pPr marL="457200" indent="-457200">
              <a:buFont typeface="Arial" panose="020B0604020202020204" pitchFamily="34" charset="0"/>
              <a:buChar char="•"/>
            </a:pPr>
            <a:r>
              <a:rPr lang="en-IN" sz="3200" dirty="0" smtClean="0">
                <a:solidFill>
                  <a:srgbClr val="000000"/>
                </a:solidFill>
                <a:latin typeface="Times New Roman" panose="02020603050405020304" pitchFamily="18" charset="0"/>
              </a:rPr>
              <a:t>The </a:t>
            </a:r>
            <a:r>
              <a:rPr lang="en-IN" sz="3200" dirty="0">
                <a:solidFill>
                  <a:srgbClr val="000000"/>
                </a:solidFill>
                <a:latin typeface="Times New Roman" panose="02020603050405020304" pitchFamily="18" charset="0"/>
              </a:rPr>
              <a:t>second derivative of the blurred image is taken; it has a zero-crossing at the edge</a:t>
            </a:r>
            <a:r>
              <a:rPr lang="en-IN" sz="3200" dirty="0" smtClean="0">
                <a:solidFill>
                  <a:srgbClr val="000000"/>
                </a:solidFill>
                <a:latin typeface="Times New Roman" panose="02020603050405020304" pitchFamily="18" charset="0"/>
              </a:rPr>
              <a:t>.</a:t>
            </a:r>
            <a:endParaRPr lang="en-IN" sz="3200" dirty="0">
              <a:solidFill>
                <a:srgbClr val="000000"/>
              </a:solidFill>
              <a:latin typeface="Times New Roman" panose="02020603050405020304" pitchFamily="18" charset="0"/>
            </a:endParaRPr>
          </a:p>
          <a:p>
            <a:r>
              <a:rPr lang="en-IN" sz="2400" dirty="0">
                <a:solidFill>
                  <a:srgbClr val="000000"/>
                </a:solidFill>
                <a:latin typeface="Times New Roman" panose="02020603050405020304" pitchFamily="18" charset="0"/>
              </a:rPr>
              <a:t>NOTE: Blurring is advantageous here</a:t>
            </a:r>
            <a:r>
              <a:rPr lang="en-IN" sz="2400" dirty="0" smtClean="0">
                <a:solidFill>
                  <a:srgbClr val="000000"/>
                </a:solidFill>
                <a:latin typeface="Times New Roman" panose="02020603050405020304" pitchFamily="18" charset="0"/>
              </a:rPr>
              <a:t>:</a:t>
            </a:r>
            <a:r>
              <a:rPr lang="en-IN" sz="2400" dirty="0">
                <a:solidFill>
                  <a:srgbClr val="000000"/>
                </a:solidFill>
                <a:latin typeface="Times New Roman" panose="02020603050405020304" pitchFamily="18" charset="0"/>
              </a:rPr>
              <a:t/>
            </a:r>
            <a:br>
              <a:rPr lang="en-IN" sz="2400" dirty="0">
                <a:solidFill>
                  <a:srgbClr val="000000"/>
                </a:solidFill>
                <a:latin typeface="Times New Roman" panose="02020603050405020304" pitchFamily="18" charset="0"/>
              </a:rPr>
            </a:br>
            <a:r>
              <a:rPr lang="en-IN" sz="2400" dirty="0" smtClean="0">
                <a:solidFill>
                  <a:srgbClr val="000000"/>
                </a:solidFill>
                <a:latin typeface="Times New Roman" panose="02020603050405020304" pitchFamily="18" charset="0"/>
              </a:rPr>
              <a:t>- Laplacian </a:t>
            </a:r>
            <a:r>
              <a:rPr lang="en-IN" sz="2400" dirty="0">
                <a:solidFill>
                  <a:srgbClr val="000000"/>
                </a:solidFill>
                <a:latin typeface="Times New Roman" panose="02020603050405020304" pitchFamily="18" charset="0"/>
              </a:rPr>
              <a:t>would be infinity at (unsmoothed) step edge</a:t>
            </a:r>
            <a:r>
              <a:rPr lang="en-IN" sz="2400" dirty="0" smtClean="0">
                <a:solidFill>
                  <a:srgbClr val="000000"/>
                </a:solidFill>
                <a:latin typeface="Times New Roman" panose="02020603050405020304" pitchFamily="18" charset="0"/>
              </a:rPr>
              <a:t>.</a:t>
            </a:r>
          </a:p>
          <a:p>
            <a:r>
              <a:rPr lang="en-IN" sz="2400" dirty="0" smtClean="0">
                <a:solidFill>
                  <a:srgbClr val="000000"/>
                </a:solidFill>
                <a:latin typeface="Times New Roman" panose="02020603050405020304" pitchFamily="18" charset="0"/>
              </a:rPr>
              <a:t>- Edge </a:t>
            </a:r>
            <a:r>
              <a:rPr lang="en-IN" sz="2400" dirty="0">
                <a:solidFill>
                  <a:srgbClr val="000000"/>
                </a:solidFill>
                <a:latin typeface="Times New Roman" panose="02020603050405020304" pitchFamily="18" charset="0"/>
              </a:rPr>
              <a:t>position still </a:t>
            </a:r>
            <a:r>
              <a:rPr lang="en-IN" sz="2400" dirty="0" smtClean="0">
                <a:solidFill>
                  <a:srgbClr val="000000"/>
                </a:solidFill>
                <a:latin typeface="Times New Roman" panose="02020603050405020304" pitchFamily="18" charset="0"/>
              </a:rPr>
              <a:t>preserved</a:t>
            </a:r>
            <a:endParaRPr lang="en-IN" sz="2000" b="0" i="0" dirty="0">
              <a:solidFill>
                <a:srgbClr val="000000"/>
              </a:solidFill>
              <a:effectLst/>
              <a:latin typeface="Times New Roman" panose="02020603050405020304" pitchFamily="18" charset="0"/>
            </a:endParaRPr>
          </a:p>
        </p:txBody>
      </p:sp>
      <p:pic>
        <p:nvPicPr>
          <p:cNvPr id="2" name="Picture 1"/>
          <p:cNvPicPr>
            <a:picLocks noChangeAspect="1"/>
          </p:cNvPicPr>
          <p:nvPr/>
        </p:nvPicPr>
        <p:blipFill>
          <a:blip r:embed="rId4"/>
          <a:stretch>
            <a:fillRect/>
          </a:stretch>
        </p:blipFill>
        <p:spPr>
          <a:xfrm>
            <a:off x="403208" y="2264906"/>
            <a:ext cx="8181975" cy="1164094"/>
          </a:xfrm>
          <a:prstGeom prst="rect">
            <a:avLst/>
          </a:prstGeom>
        </p:spPr>
      </p:pic>
    </p:spTree>
    <p:extLst>
      <p:ext uri="{BB962C8B-B14F-4D97-AF65-F5344CB8AC3E}">
        <p14:creationId xmlns:p14="http://schemas.microsoft.com/office/powerpoint/2010/main" val="4136670585"/>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a:extLst>
              <a:ext uri="{FF2B5EF4-FFF2-40B4-BE49-F238E27FC236}">
                <a16:creationId xmlns:a16="http://schemas.microsoft.com/office/drawing/2014/main" xmlns="" id="{04CA587E-BB18-466B-BC22-4C78766B1A53}"/>
              </a:ext>
            </a:extLst>
          </p:cNvPr>
          <p:cNvSpPr>
            <a:spLocks noGrp="1"/>
          </p:cNvSpPr>
          <p:nvPr>
            <p:ph type="title"/>
          </p:nvPr>
        </p:nvSpPr>
        <p:spPr>
          <a:xfrm>
            <a:off x="0" y="0"/>
            <a:ext cx="6457950" cy="1066800"/>
          </a:xfrm>
        </p:spPr>
        <p:txBody>
          <a:bodyPr/>
          <a:lstStyle/>
          <a:p>
            <a:pPr marL="0" indent="0" algn="l">
              <a:buNone/>
            </a:pPr>
            <a:r>
              <a:rPr lang="en-IN" sz="3200" b="1" dirty="0">
                <a:solidFill>
                  <a:srgbClr val="FF0000"/>
                </a:solidFill>
              </a:rPr>
              <a:t>The LOG </a:t>
            </a:r>
            <a:r>
              <a:rPr lang="en-IN" sz="3200" b="1" dirty="0" smtClean="0">
                <a:solidFill>
                  <a:srgbClr val="FF0000"/>
                </a:solidFill>
              </a:rPr>
              <a:t>based Edge Detection</a:t>
            </a:r>
            <a:endParaRPr lang="en-IN" sz="3200" b="1" dirty="0">
              <a:solidFill>
                <a:srgbClr val="FF0000"/>
              </a:solidFill>
            </a:endParaRPr>
          </a:p>
        </p:txBody>
      </p:sp>
      <p:pic>
        <p:nvPicPr>
          <p:cNvPr id="5124" name="Picture 3" descr="download.png">
            <a:extLst>
              <a:ext uri="{FF2B5EF4-FFF2-40B4-BE49-F238E27FC236}">
                <a16:creationId xmlns:a16="http://schemas.microsoft.com/office/drawing/2014/main" xmlns="" id="{ADDB3DC1-B7AD-4244-B13B-04FA1ECC37C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457950" y="0"/>
            <a:ext cx="2686050" cy="982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p:nvSpPr>
        <p:spPr>
          <a:xfrm>
            <a:off x="-1604" y="690275"/>
            <a:ext cx="8991600" cy="584775"/>
          </a:xfrm>
          <a:prstGeom prst="rect">
            <a:avLst/>
          </a:prstGeom>
        </p:spPr>
        <p:txBody>
          <a:bodyPr wrap="square">
            <a:spAutoFit/>
          </a:bodyPr>
          <a:lstStyle/>
          <a:p>
            <a:pPr marL="457200" indent="-457200">
              <a:buFont typeface="Arial" panose="020B0604020202020204" pitchFamily="34" charset="0"/>
              <a:buChar char="•"/>
            </a:pPr>
            <a:endParaRPr lang="en-IN" sz="3200" dirty="0"/>
          </a:p>
        </p:txBody>
      </p:sp>
      <p:sp>
        <p:nvSpPr>
          <p:cNvPr id="7" name="Rectangle 6"/>
          <p:cNvSpPr/>
          <p:nvPr/>
        </p:nvSpPr>
        <p:spPr>
          <a:xfrm>
            <a:off x="150796" y="1557020"/>
            <a:ext cx="8686800" cy="830997"/>
          </a:xfrm>
          <a:prstGeom prst="rect">
            <a:avLst/>
          </a:prstGeom>
        </p:spPr>
        <p:txBody>
          <a:bodyPr wrap="square">
            <a:spAutoFit/>
          </a:bodyPr>
          <a:lstStyle/>
          <a:p>
            <a:pPr marL="457200" indent="-457200">
              <a:buFont typeface="Arial" panose="020B0604020202020204" pitchFamily="34" charset="0"/>
              <a:buChar char="•"/>
            </a:pPr>
            <a:endParaRPr lang="en-IN" sz="2800" dirty="0"/>
          </a:p>
          <a:p>
            <a:pPr marL="457200" indent="-457200">
              <a:buFont typeface="Arial" panose="020B0604020202020204" pitchFamily="34" charset="0"/>
              <a:buChar char="•"/>
            </a:pPr>
            <a:endParaRPr lang="en-IN" sz="2000" b="0" i="0" dirty="0">
              <a:solidFill>
                <a:srgbClr val="000000"/>
              </a:solidFill>
              <a:effectLst/>
              <a:latin typeface="Times New Roman" panose="02020603050405020304" pitchFamily="18" charset="0"/>
            </a:endParaRPr>
          </a:p>
        </p:txBody>
      </p:sp>
      <p:pic>
        <p:nvPicPr>
          <p:cNvPr id="2" name="Picture 1"/>
          <p:cNvPicPr>
            <a:picLocks noChangeAspect="1"/>
          </p:cNvPicPr>
          <p:nvPr/>
        </p:nvPicPr>
        <p:blipFill>
          <a:blip r:embed="rId4"/>
          <a:stretch>
            <a:fillRect/>
          </a:stretch>
        </p:blipFill>
        <p:spPr>
          <a:xfrm>
            <a:off x="576262" y="1328737"/>
            <a:ext cx="7991475" cy="5224463"/>
          </a:xfrm>
          <a:prstGeom prst="rect">
            <a:avLst/>
          </a:prstGeom>
        </p:spPr>
      </p:pic>
    </p:spTree>
    <p:extLst>
      <p:ext uri="{BB962C8B-B14F-4D97-AF65-F5344CB8AC3E}">
        <p14:creationId xmlns:p14="http://schemas.microsoft.com/office/powerpoint/2010/main" val="4284087914"/>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a:extLst>
              <a:ext uri="{FF2B5EF4-FFF2-40B4-BE49-F238E27FC236}">
                <a16:creationId xmlns:a16="http://schemas.microsoft.com/office/drawing/2014/main" xmlns="" id="{04CA587E-BB18-466B-BC22-4C78766B1A53}"/>
              </a:ext>
            </a:extLst>
          </p:cNvPr>
          <p:cNvSpPr>
            <a:spLocks noGrp="1"/>
          </p:cNvSpPr>
          <p:nvPr>
            <p:ph type="title"/>
          </p:nvPr>
        </p:nvSpPr>
        <p:spPr>
          <a:xfrm>
            <a:off x="0" y="0"/>
            <a:ext cx="6457950" cy="1066800"/>
          </a:xfrm>
        </p:spPr>
        <p:txBody>
          <a:bodyPr/>
          <a:lstStyle/>
          <a:p>
            <a:pPr marL="0" indent="0" algn="l">
              <a:buNone/>
            </a:pPr>
            <a:r>
              <a:rPr lang="en-IN" sz="3200" b="1" dirty="0">
                <a:solidFill>
                  <a:srgbClr val="FF0000"/>
                </a:solidFill>
              </a:rPr>
              <a:t>The LOG </a:t>
            </a:r>
            <a:r>
              <a:rPr lang="en-IN" sz="3200" b="1" dirty="0" smtClean="0">
                <a:solidFill>
                  <a:srgbClr val="FF0000"/>
                </a:solidFill>
              </a:rPr>
              <a:t>based Edge Detection</a:t>
            </a:r>
            <a:endParaRPr lang="en-IN" sz="3200" b="1" dirty="0">
              <a:solidFill>
                <a:srgbClr val="FF0000"/>
              </a:solidFill>
            </a:endParaRPr>
          </a:p>
        </p:txBody>
      </p:sp>
      <p:pic>
        <p:nvPicPr>
          <p:cNvPr id="5124" name="Picture 3" descr="download.png">
            <a:extLst>
              <a:ext uri="{FF2B5EF4-FFF2-40B4-BE49-F238E27FC236}">
                <a16:creationId xmlns:a16="http://schemas.microsoft.com/office/drawing/2014/main" xmlns="" id="{ADDB3DC1-B7AD-4244-B13B-04FA1ECC37C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457950" y="0"/>
            <a:ext cx="2686050" cy="982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p:nvSpPr>
        <p:spPr>
          <a:xfrm>
            <a:off x="-1604" y="690275"/>
            <a:ext cx="8991600" cy="584775"/>
          </a:xfrm>
          <a:prstGeom prst="rect">
            <a:avLst/>
          </a:prstGeom>
        </p:spPr>
        <p:txBody>
          <a:bodyPr wrap="square">
            <a:spAutoFit/>
          </a:bodyPr>
          <a:lstStyle/>
          <a:p>
            <a:pPr marL="457200" indent="-457200">
              <a:buFont typeface="Arial" panose="020B0604020202020204" pitchFamily="34" charset="0"/>
              <a:buChar char="•"/>
            </a:pPr>
            <a:endParaRPr lang="en-IN" sz="3200" dirty="0"/>
          </a:p>
        </p:txBody>
      </p:sp>
      <p:sp>
        <p:nvSpPr>
          <p:cNvPr id="7" name="Rectangle 6"/>
          <p:cNvSpPr/>
          <p:nvPr/>
        </p:nvSpPr>
        <p:spPr>
          <a:xfrm>
            <a:off x="150796" y="1557020"/>
            <a:ext cx="8686800" cy="3416320"/>
          </a:xfrm>
          <a:prstGeom prst="rect">
            <a:avLst/>
          </a:prstGeom>
        </p:spPr>
        <p:txBody>
          <a:bodyPr wrap="square">
            <a:spAutoFit/>
          </a:bodyPr>
          <a:lstStyle/>
          <a:p>
            <a:pPr marL="457200" indent="-457200">
              <a:buFont typeface="Arial" panose="020B0604020202020204" pitchFamily="34" charset="0"/>
              <a:buChar char="•"/>
            </a:pPr>
            <a:r>
              <a:rPr lang="en-IN" sz="2800" dirty="0"/>
              <a:t>LOG operator is still susceptible to noise, but the effects of noise can be reduced by ignoring zero-crossings produced by small changes in image intensity</a:t>
            </a:r>
            <a:r>
              <a:rPr lang="en-IN" sz="2800" dirty="0" smtClean="0"/>
              <a:t>.</a:t>
            </a:r>
          </a:p>
          <a:p>
            <a:pPr marL="457200" indent="-457200">
              <a:buFont typeface="Arial" panose="020B0604020202020204" pitchFamily="34" charset="0"/>
              <a:buChar char="•"/>
            </a:pPr>
            <a:r>
              <a:rPr lang="en-IN" sz="2800" dirty="0" smtClean="0"/>
              <a:t>LOG </a:t>
            </a:r>
            <a:r>
              <a:rPr lang="en-IN" sz="2800" dirty="0"/>
              <a:t>operator gives edge direction information as well as edge points - determined from the direction of the </a:t>
            </a:r>
            <a:r>
              <a:rPr lang="en-IN" sz="2800" dirty="0" smtClean="0"/>
              <a:t>zero-crossing</a:t>
            </a:r>
          </a:p>
          <a:p>
            <a:pPr marL="457200" indent="-457200">
              <a:buFont typeface="Arial" panose="020B0604020202020204" pitchFamily="34" charset="0"/>
              <a:buChar char="•"/>
            </a:pPr>
            <a:endParaRPr lang="en-IN" sz="2800" dirty="0"/>
          </a:p>
          <a:p>
            <a:pPr marL="457200" indent="-457200">
              <a:buFont typeface="Arial" panose="020B0604020202020204" pitchFamily="34" charset="0"/>
              <a:buChar char="•"/>
            </a:pPr>
            <a:endParaRPr lang="en-IN" sz="2000" b="0" i="0" dirty="0">
              <a:solidFill>
                <a:srgbClr val="000000"/>
              </a:solidFill>
              <a:effectLst/>
              <a:latin typeface="Times New Roman" panose="02020603050405020304" pitchFamily="18" charset="0"/>
            </a:endParaRPr>
          </a:p>
        </p:txBody>
      </p:sp>
      <p:pic>
        <p:nvPicPr>
          <p:cNvPr id="3" name="Picture 2"/>
          <p:cNvPicPr>
            <a:picLocks noChangeAspect="1"/>
          </p:cNvPicPr>
          <p:nvPr/>
        </p:nvPicPr>
        <p:blipFill>
          <a:blip r:embed="rId4"/>
          <a:stretch>
            <a:fillRect/>
          </a:stretch>
        </p:blipFill>
        <p:spPr>
          <a:xfrm>
            <a:off x="685800" y="4267200"/>
            <a:ext cx="8001000" cy="2223319"/>
          </a:xfrm>
          <a:prstGeom prst="rect">
            <a:avLst/>
          </a:prstGeom>
        </p:spPr>
      </p:pic>
    </p:spTree>
    <p:extLst>
      <p:ext uri="{BB962C8B-B14F-4D97-AF65-F5344CB8AC3E}">
        <p14:creationId xmlns:p14="http://schemas.microsoft.com/office/powerpoint/2010/main" val="1885299850"/>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a:extLst>
              <a:ext uri="{FF2B5EF4-FFF2-40B4-BE49-F238E27FC236}">
                <a16:creationId xmlns:a16="http://schemas.microsoft.com/office/drawing/2014/main" xmlns="" id="{04CA587E-BB18-466B-BC22-4C78766B1A53}"/>
              </a:ext>
            </a:extLst>
          </p:cNvPr>
          <p:cNvSpPr>
            <a:spLocks noGrp="1"/>
          </p:cNvSpPr>
          <p:nvPr>
            <p:ph type="title"/>
          </p:nvPr>
        </p:nvSpPr>
        <p:spPr>
          <a:xfrm>
            <a:off x="0" y="0"/>
            <a:ext cx="6457950" cy="1066800"/>
          </a:xfrm>
        </p:spPr>
        <p:txBody>
          <a:bodyPr/>
          <a:lstStyle/>
          <a:p>
            <a:pPr marL="0" indent="0" algn="l">
              <a:buNone/>
            </a:pPr>
            <a:r>
              <a:rPr lang="en-IN" sz="3200" b="1" dirty="0">
                <a:solidFill>
                  <a:srgbClr val="FF0000"/>
                </a:solidFill>
              </a:rPr>
              <a:t>The LOG </a:t>
            </a:r>
            <a:r>
              <a:rPr lang="en-IN" sz="3200" b="1" dirty="0" smtClean="0">
                <a:solidFill>
                  <a:srgbClr val="FF0000"/>
                </a:solidFill>
              </a:rPr>
              <a:t>based Edge Detection</a:t>
            </a:r>
            <a:endParaRPr lang="en-IN" sz="3200" b="1" dirty="0">
              <a:solidFill>
                <a:srgbClr val="FF0000"/>
              </a:solidFill>
            </a:endParaRPr>
          </a:p>
        </p:txBody>
      </p:sp>
      <p:pic>
        <p:nvPicPr>
          <p:cNvPr id="5124" name="Picture 3" descr="download.png">
            <a:extLst>
              <a:ext uri="{FF2B5EF4-FFF2-40B4-BE49-F238E27FC236}">
                <a16:creationId xmlns:a16="http://schemas.microsoft.com/office/drawing/2014/main" xmlns="" id="{ADDB3DC1-B7AD-4244-B13B-04FA1ECC37C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457950" y="0"/>
            <a:ext cx="2686050" cy="982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p:nvSpPr>
        <p:spPr>
          <a:xfrm>
            <a:off x="-1604" y="690275"/>
            <a:ext cx="8991600" cy="584775"/>
          </a:xfrm>
          <a:prstGeom prst="rect">
            <a:avLst/>
          </a:prstGeom>
        </p:spPr>
        <p:txBody>
          <a:bodyPr wrap="square">
            <a:spAutoFit/>
          </a:bodyPr>
          <a:lstStyle/>
          <a:p>
            <a:pPr marL="457200" indent="-457200">
              <a:buFont typeface="Arial" panose="020B0604020202020204" pitchFamily="34" charset="0"/>
              <a:buChar char="•"/>
            </a:pPr>
            <a:endParaRPr lang="en-IN" sz="3200" dirty="0"/>
          </a:p>
        </p:txBody>
      </p:sp>
      <p:sp>
        <p:nvSpPr>
          <p:cNvPr id="7" name="Rectangle 6"/>
          <p:cNvSpPr/>
          <p:nvPr/>
        </p:nvSpPr>
        <p:spPr>
          <a:xfrm>
            <a:off x="150796" y="1557020"/>
            <a:ext cx="8686800" cy="830997"/>
          </a:xfrm>
          <a:prstGeom prst="rect">
            <a:avLst/>
          </a:prstGeom>
        </p:spPr>
        <p:txBody>
          <a:bodyPr wrap="square">
            <a:spAutoFit/>
          </a:bodyPr>
          <a:lstStyle/>
          <a:p>
            <a:pPr marL="457200" indent="-457200">
              <a:buFont typeface="Arial" panose="020B0604020202020204" pitchFamily="34" charset="0"/>
              <a:buChar char="•"/>
            </a:pPr>
            <a:endParaRPr lang="en-IN" sz="2800" dirty="0"/>
          </a:p>
          <a:p>
            <a:pPr marL="457200" indent="-457200">
              <a:buFont typeface="Arial" panose="020B0604020202020204" pitchFamily="34" charset="0"/>
              <a:buChar char="•"/>
            </a:pPr>
            <a:endParaRPr lang="en-IN" sz="2000" b="0" i="0" dirty="0">
              <a:solidFill>
                <a:srgbClr val="000000"/>
              </a:solidFill>
              <a:effectLst/>
              <a:latin typeface="Times New Roman" panose="02020603050405020304" pitchFamily="18" charset="0"/>
            </a:endParaRPr>
          </a:p>
        </p:txBody>
      </p:sp>
      <p:pic>
        <p:nvPicPr>
          <p:cNvPr id="2" name="Picture 1"/>
          <p:cNvPicPr>
            <a:picLocks noChangeAspect="1"/>
          </p:cNvPicPr>
          <p:nvPr/>
        </p:nvPicPr>
        <p:blipFill>
          <a:blip r:embed="rId4"/>
          <a:stretch>
            <a:fillRect/>
          </a:stretch>
        </p:blipFill>
        <p:spPr>
          <a:xfrm>
            <a:off x="226996" y="1557020"/>
            <a:ext cx="8534400" cy="4752975"/>
          </a:xfrm>
          <a:prstGeom prst="rect">
            <a:avLst/>
          </a:prstGeom>
        </p:spPr>
      </p:pic>
    </p:spTree>
    <p:extLst>
      <p:ext uri="{BB962C8B-B14F-4D97-AF65-F5344CB8AC3E}">
        <p14:creationId xmlns:p14="http://schemas.microsoft.com/office/powerpoint/2010/main" val="2611722042"/>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a:extLst>
              <a:ext uri="{FF2B5EF4-FFF2-40B4-BE49-F238E27FC236}">
                <a16:creationId xmlns:a16="http://schemas.microsoft.com/office/drawing/2014/main" xmlns="" id="{04CA587E-BB18-466B-BC22-4C78766B1A53}"/>
              </a:ext>
            </a:extLst>
          </p:cNvPr>
          <p:cNvSpPr>
            <a:spLocks noGrp="1"/>
          </p:cNvSpPr>
          <p:nvPr>
            <p:ph type="title"/>
          </p:nvPr>
        </p:nvSpPr>
        <p:spPr>
          <a:xfrm>
            <a:off x="0" y="0"/>
            <a:ext cx="6457950" cy="1066800"/>
          </a:xfrm>
        </p:spPr>
        <p:txBody>
          <a:bodyPr/>
          <a:lstStyle/>
          <a:p>
            <a:pPr marL="0" indent="0" algn="l">
              <a:buNone/>
            </a:pPr>
            <a:r>
              <a:rPr lang="en-IN" sz="3200" b="1" smtClean="0">
                <a:solidFill>
                  <a:srgbClr val="FF0000"/>
                </a:solidFill>
              </a:rPr>
              <a:t>Session 8 and 9</a:t>
            </a:r>
            <a:endParaRPr lang="en-IN" sz="3200" b="1" dirty="0">
              <a:solidFill>
                <a:srgbClr val="FF0000"/>
              </a:solidFill>
            </a:endParaRPr>
          </a:p>
        </p:txBody>
      </p:sp>
      <p:pic>
        <p:nvPicPr>
          <p:cNvPr id="5124" name="Picture 3" descr="download.png">
            <a:extLst>
              <a:ext uri="{FF2B5EF4-FFF2-40B4-BE49-F238E27FC236}">
                <a16:creationId xmlns:a16="http://schemas.microsoft.com/office/drawing/2014/main" xmlns="" id="{ADDB3DC1-B7AD-4244-B13B-04FA1ECC37C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457950" y="0"/>
            <a:ext cx="2686050" cy="982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p:nvSpPr>
        <p:spPr>
          <a:xfrm>
            <a:off x="-1604" y="690275"/>
            <a:ext cx="8991600" cy="584775"/>
          </a:xfrm>
          <a:prstGeom prst="rect">
            <a:avLst/>
          </a:prstGeom>
        </p:spPr>
        <p:txBody>
          <a:bodyPr wrap="square">
            <a:spAutoFit/>
          </a:bodyPr>
          <a:lstStyle/>
          <a:p>
            <a:pPr marL="457200" indent="-457200">
              <a:buFont typeface="Arial" panose="020B0604020202020204" pitchFamily="34" charset="0"/>
              <a:buChar char="•"/>
            </a:pPr>
            <a:endParaRPr lang="en-IN" sz="3200" dirty="0"/>
          </a:p>
        </p:txBody>
      </p:sp>
      <p:sp>
        <p:nvSpPr>
          <p:cNvPr id="6" name="Rectangle 5"/>
          <p:cNvSpPr/>
          <p:nvPr/>
        </p:nvSpPr>
        <p:spPr>
          <a:xfrm>
            <a:off x="150796" y="1557020"/>
            <a:ext cx="8686800" cy="4278094"/>
          </a:xfrm>
          <a:prstGeom prst="rect">
            <a:avLst/>
          </a:prstGeom>
        </p:spPr>
        <p:txBody>
          <a:bodyPr wrap="square">
            <a:spAutoFit/>
          </a:bodyPr>
          <a:lstStyle/>
          <a:p>
            <a:pPr marL="457200" indent="-457200">
              <a:buFont typeface="Arial" panose="020B0604020202020204" pitchFamily="34" charset="0"/>
              <a:buChar char="•"/>
            </a:pPr>
            <a:r>
              <a:rPr lang="en-IN" sz="2800" dirty="0" smtClean="0"/>
              <a:t>Low Level Features Extraction</a:t>
            </a:r>
          </a:p>
          <a:p>
            <a:pPr marL="457200" indent="-457200">
              <a:buFont typeface="Arial" panose="020B0604020202020204" pitchFamily="34" charset="0"/>
              <a:buChar char="•"/>
            </a:pPr>
            <a:r>
              <a:rPr lang="en-IN" sz="2800" dirty="0" smtClean="0"/>
              <a:t>Describing Image Motion</a:t>
            </a:r>
          </a:p>
          <a:p>
            <a:pPr marL="457200" indent="-457200">
              <a:buFont typeface="Arial" panose="020B0604020202020204" pitchFamily="34" charset="0"/>
              <a:buChar char="•"/>
            </a:pPr>
            <a:r>
              <a:rPr lang="en-IN" sz="2800" dirty="0" smtClean="0"/>
              <a:t>High Level Features Extraction</a:t>
            </a:r>
          </a:p>
          <a:p>
            <a:pPr marL="457200" indent="-457200">
              <a:buFont typeface="Arial" panose="020B0604020202020204" pitchFamily="34" charset="0"/>
              <a:buChar char="•"/>
            </a:pPr>
            <a:r>
              <a:rPr lang="en-IN" sz="2800" dirty="0" smtClean="0"/>
              <a:t>Template Matching</a:t>
            </a:r>
          </a:p>
          <a:p>
            <a:pPr marL="457200" indent="-457200">
              <a:buFont typeface="Arial" panose="020B0604020202020204" pitchFamily="34" charset="0"/>
              <a:buChar char="•"/>
            </a:pPr>
            <a:endParaRPr lang="en-IN" sz="2800" dirty="0" smtClean="0"/>
          </a:p>
          <a:p>
            <a:pPr marL="457200" indent="-457200">
              <a:buFont typeface="Arial" panose="020B0604020202020204" pitchFamily="34" charset="0"/>
              <a:buChar char="•"/>
            </a:pPr>
            <a:r>
              <a:rPr lang="en-IN" sz="2800" dirty="0" smtClean="0"/>
              <a:t>Hough Transform for Lines</a:t>
            </a:r>
          </a:p>
          <a:p>
            <a:pPr marL="457200" indent="-457200">
              <a:buFont typeface="Arial" panose="020B0604020202020204" pitchFamily="34" charset="0"/>
              <a:buChar char="•"/>
            </a:pPr>
            <a:r>
              <a:rPr lang="en-IN" sz="2800" dirty="0" smtClean="0"/>
              <a:t>Hough Transforms for Circles and </a:t>
            </a:r>
            <a:r>
              <a:rPr lang="en-IN" sz="2800" dirty="0" err="1" smtClean="0"/>
              <a:t>Elipses</a:t>
            </a:r>
            <a:r>
              <a:rPr lang="en-IN" sz="2800" dirty="0" smtClean="0"/>
              <a:t> </a:t>
            </a:r>
            <a:endParaRPr lang="en-IN" sz="2800" dirty="0"/>
          </a:p>
          <a:p>
            <a:pPr marL="457200" indent="-457200">
              <a:buFont typeface="Arial" panose="020B0604020202020204" pitchFamily="34" charset="0"/>
              <a:buChar char="•"/>
            </a:pPr>
            <a:endParaRPr lang="en-IN" sz="2800" dirty="0" smtClean="0"/>
          </a:p>
          <a:p>
            <a:pPr marL="457200" indent="-457200">
              <a:buFont typeface="Arial" panose="020B0604020202020204" pitchFamily="34" charset="0"/>
              <a:buChar char="•"/>
            </a:pPr>
            <a:endParaRPr lang="en-IN" sz="2800" dirty="0"/>
          </a:p>
          <a:p>
            <a:pPr marL="457200" indent="-457200">
              <a:buFont typeface="Arial" panose="020B0604020202020204" pitchFamily="34" charset="0"/>
              <a:buChar char="•"/>
            </a:pPr>
            <a:endParaRPr lang="en-IN" sz="2000" b="0" i="0" dirty="0">
              <a:solidFill>
                <a:srgbClr val="000000"/>
              </a:solidFill>
              <a:effectLst/>
              <a:latin typeface="Times New Roman" panose="02020603050405020304" pitchFamily="18" charset="0"/>
            </a:endParaRPr>
          </a:p>
        </p:txBody>
      </p:sp>
    </p:spTree>
    <p:extLst>
      <p:ext uri="{BB962C8B-B14F-4D97-AF65-F5344CB8AC3E}">
        <p14:creationId xmlns:p14="http://schemas.microsoft.com/office/powerpoint/2010/main" val="3492110171"/>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a:extLst>
              <a:ext uri="{FF2B5EF4-FFF2-40B4-BE49-F238E27FC236}">
                <a16:creationId xmlns:a16="http://schemas.microsoft.com/office/drawing/2014/main" xmlns="" id="{04CA587E-BB18-466B-BC22-4C78766B1A53}"/>
              </a:ext>
            </a:extLst>
          </p:cNvPr>
          <p:cNvSpPr>
            <a:spLocks noGrp="1"/>
          </p:cNvSpPr>
          <p:nvPr>
            <p:ph type="title"/>
          </p:nvPr>
        </p:nvSpPr>
        <p:spPr>
          <a:xfrm>
            <a:off x="0" y="0"/>
            <a:ext cx="6457950" cy="1066800"/>
          </a:xfrm>
        </p:spPr>
        <p:txBody>
          <a:bodyPr/>
          <a:lstStyle/>
          <a:p>
            <a:pPr marL="0" indent="0" algn="l">
              <a:buNone/>
            </a:pPr>
            <a:r>
              <a:rPr lang="en-IN" sz="3200" b="1" dirty="0" smtClean="0">
                <a:solidFill>
                  <a:srgbClr val="FF0000"/>
                </a:solidFill>
              </a:rPr>
              <a:t>Low Level Feature Extraction</a:t>
            </a:r>
            <a:endParaRPr lang="en-IN" sz="3200" b="1" dirty="0">
              <a:solidFill>
                <a:srgbClr val="FF0000"/>
              </a:solidFill>
            </a:endParaRPr>
          </a:p>
        </p:txBody>
      </p:sp>
      <p:pic>
        <p:nvPicPr>
          <p:cNvPr id="5124" name="Picture 3" descr="download.png">
            <a:extLst>
              <a:ext uri="{FF2B5EF4-FFF2-40B4-BE49-F238E27FC236}">
                <a16:creationId xmlns:a16="http://schemas.microsoft.com/office/drawing/2014/main" xmlns="" id="{ADDB3DC1-B7AD-4244-B13B-04FA1ECC37C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457950" y="0"/>
            <a:ext cx="2686050" cy="982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p:nvSpPr>
        <p:spPr>
          <a:xfrm>
            <a:off x="-1604" y="690275"/>
            <a:ext cx="8991600" cy="584775"/>
          </a:xfrm>
          <a:prstGeom prst="rect">
            <a:avLst/>
          </a:prstGeom>
        </p:spPr>
        <p:txBody>
          <a:bodyPr wrap="square">
            <a:spAutoFit/>
          </a:bodyPr>
          <a:lstStyle/>
          <a:p>
            <a:pPr marL="457200" indent="-457200">
              <a:buFont typeface="Arial" panose="020B0604020202020204" pitchFamily="34" charset="0"/>
              <a:buChar char="•"/>
            </a:pPr>
            <a:endParaRPr lang="en-IN" sz="3200" dirty="0"/>
          </a:p>
        </p:txBody>
      </p:sp>
      <p:sp>
        <p:nvSpPr>
          <p:cNvPr id="6" name="Rectangle 5"/>
          <p:cNvSpPr/>
          <p:nvPr/>
        </p:nvSpPr>
        <p:spPr>
          <a:xfrm>
            <a:off x="150796" y="1557020"/>
            <a:ext cx="8686800" cy="523220"/>
          </a:xfrm>
          <a:prstGeom prst="rect">
            <a:avLst/>
          </a:prstGeom>
        </p:spPr>
        <p:txBody>
          <a:bodyPr wrap="square">
            <a:spAutoFit/>
          </a:bodyPr>
          <a:lstStyle/>
          <a:p>
            <a:pPr marL="457200" indent="-457200">
              <a:buFont typeface="Arial" panose="020B0604020202020204" pitchFamily="34" charset="0"/>
              <a:buChar char="•"/>
            </a:pPr>
            <a:r>
              <a:rPr lang="en-IN" sz="2800" dirty="0" smtClean="0"/>
              <a:t> </a:t>
            </a:r>
            <a:endParaRPr lang="en-IN" sz="2000" b="0" i="0" dirty="0">
              <a:solidFill>
                <a:srgbClr val="000000"/>
              </a:solidFill>
              <a:effectLst/>
              <a:latin typeface="Times New Roman" panose="02020603050405020304" pitchFamily="18" charset="0"/>
            </a:endParaRPr>
          </a:p>
        </p:txBody>
      </p:sp>
      <p:pic>
        <p:nvPicPr>
          <p:cNvPr id="2" name="Picture 1"/>
          <p:cNvPicPr>
            <a:picLocks noChangeAspect="1"/>
          </p:cNvPicPr>
          <p:nvPr/>
        </p:nvPicPr>
        <p:blipFill>
          <a:blip r:embed="rId4"/>
          <a:stretch>
            <a:fillRect/>
          </a:stretch>
        </p:blipFill>
        <p:spPr>
          <a:xfrm>
            <a:off x="150797" y="1279061"/>
            <a:ext cx="8839200" cy="5400675"/>
          </a:xfrm>
          <a:prstGeom prst="rect">
            <a:avLst/>
          </a:prstGeom>
        </p:spPr>
      </p:pic>
    </p:spTree>
    <p:extLst>
      <p:ext uri="{BB962C8B-B14F-4D97-AF65-F5344CB8AC3E}">
        <p14:creationId xmlns:p14="http://schemas.microsoft.com/office/powerpoint/2010/main" val="1778205142"/>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a:extLst>
              <a:ext uri="{FF2B5EF4-FFF2-40B4-BE49-F238E27FC236}">
                <a16:creationId xmlns:a16="http://schemas.microsoft.com/office/drawing/2014/main" xmlns="" id="{04CA587E-BB18-466B-BC22-4C78766B1A53}"/>
              </a:ext>
            </a:extLst>
          </p:cNvPr>
          <p:cNvSpPr>
            <a:spLocks noGrp="1"/>
          </p:cNvSpPr>
          <p:nvPr>
            <p:ph type="title"/>
          </p:nvPr>
        </p:nvSpPr>
        <p:spPr>
          <a:xfrm>
            <a:off x="0" y="0"/>
            <a:ext cx="6457950" cy="1066800"/>
          </a:xfrm>
        </p:spPr>
        <p:txBody>
          <a:bodyPr/>
          <a:lstStyle/>
          <a:p>
            <a:pPr marL="0" indent="0" algn="l">
              <a:buNone/>
            </a:pPr>
            <a:r>
              <a:rPr lang="en-IN" sz="3200" b="1" dirty="0" smtClean="0">
                <a:solidFill>
                  <a:srgbClr val="FF0000"/>
                </a:solidFill>
              </a:rPr>
              <a:t>Low Level Feature Extraction</a:t>
            </a:r>
            <a:endParaRPr lang="en-IN" sz="3200" b="1" dirty="0">
              <a:solidFill>
                <a:srgbClr val="FF0000"/>
              </a:solidFill>
            </a:endParaRPr>
          </a:p>
        </p:txBody>
      </p:sp>
      <p:pic>
        <p:nvPicPr>
          <p:cNvPr id="5124" name="Picture 3" descr="download.png">
            <a:extLst>
              <a:ext uri="{FF2B5EF4-FFF2-40B4-BE49-F238E27FC236}">
                <a16:creationId xmlns:a16="http://schemas.microsoft.com/office/drawing/2014/main" xmlns="" id="{ADDB3DC1-B7AD-4244-B13B-04FA1ECC37C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457950" y="0"/>
            <a:ext cx="2686050" cy="982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p:nvSpPr>
        <p:spPr>
          <a:xfrm>
            <a:off x="-1604" y="690275"/>
            <a:ext cx="8991600" cy="584775"/>
          </a:xfrm>
          <a:prstGeom prst="rect">
            <a:avLst/>
          </a:prstGeom>
        </p:spPr>
        <p:txBody>
          <a:bodyPr wrap="square">
            <a:spAutoFit/>
          </a:bodyPr>
          <a:lstStyle/>
          <a:p>
            <a:pPr marL="457200" indent="-457200">
              <a:buFont typeface="Arial" panose="020B0604020202020204" pitchFamily="34" charset="0"/>
              <a:buChar char="•"/>
            </a:pPr>
            <a:endParaRPr lang="en-IN" sz="3200" dirty="0"/>
          </a:p>
        </p:txBody>
      </p:sp>
      <p:sp>
        <p:nvSpPr>
          <p:cNvPr id="6" name="Rectangle 5"/>
          <p:cNvSpPr/>
          <p:nvPr/>
        </p:nvSpPr>
        <p:spPr>
          <a:xfrm>
            <a:off x="150796" y="1557020"/>
            <a:ext cx="8686800" cy="523220"/>
          </a:xfrm>
          <a:prstGeom prst="rect">
            <a:avLst/>
          </a:prstGeom>
        </p:spPr>
        <p:txBody>
          <a:bodyPr wrap="square">
            <a:spAutoFit/>
          </a:bodyPr>
          <a:lstStyle/>
          <a:p>
            <a:pPr marL="457200" indent="-457200">
              <a:buFont typeface="Arial" panose="020B0604020202020204" pitchFamily="34" charset="0"/>
              <a:buChar char="•"/>
            </a:pPr>
            <a:r>
              <a:rPr lang="en-IN" sz="2800" dirty="0" smtClean="0"/>
              <a:t> </a:t>
            </a:r>
            <a:endParaRPr lang="en-IN" sz="2000" b="0" i="0" dirty="0">
              <a:solidFill>
                <a:srgbClr val="000000"/>
              </a:solidFill>
              <a:effectLst/>
              <a:latin typeface="Times New Roman" panose="02020603050405020304" pitchFamily="18" charset="0"/>
            </a:endParaRPr>
          </a:p>
        </p:txBody>
      </p:sp>
      <p:pic>
        <p:nvPicPr>
          <p:cNvPr id="3" name="Picture 2"/>
          <p:cNvPicPr>
            <a:picLocks noChangeAspect="1"/>
          </p:cNvPicPr>
          <p:nvPr/>
        </p:nvPicPr>
        <p:blipFill>
          <a:blip r:embed="rId4"/>
          <a:stretch>
            <a:fillRect/>
          </a:stretch>
        </p:blipFill>
        <p:spPr>
          <a:xfrm>
            <a:off x="175661" y="1741834"/>
            <a:ext cx="8661935" cy="4277965"/>
          </a:xfrm>
          <a:prstGeom prst="rect">
            <a:avLst/>
          </a:prstGeom>
        </p:spPr>
      </p:pic>
    </p:spTree>
    <p:extLst>
      <p:ext uri="{BB962C8B-B14F-4D97-AF65-F5344CB8AC3E}">
        <p14:creationId xmlns:p14="http://schemas.microsoft.com/office/powerpoint/2010/main" val="626586399"/>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a:extLst>
              <a:ext uri="{FF2B5EF4-FFF2-40B4-BE49-F238E27FC236}">
                <a16:creationId xmlns:a16="http://schemas.microsoft.com/office/drawing/2014/main" xmlns="" id="{04CA587E-BB18-466B-BC22-4C78766B1A53}"/>
              </a:ext>
            </a:extLst>
          </p:cNvPr>
          <p:cNvSpPr>
            <a:spLocks noGrp="1"/>
          </p:cNvSpPr>
          <p:nvPr>
            <p:ph type="title"/>
          </p:nvPr>
        </p:nvSpPr>
        <p:spPr>
          <a:xfrm>
            <a:off x="0" y="0"/>
            <a:ext cx="6457950" cy="1066800"/>
          </a:xfrm>
        </p:spPr>
        <p:txBody>
          <a:bodyPr/>
          <a:lstStyle/>
          <a:p>
            <a:pPr marL="0" indent="0" algn="l">
              <a:buNone/>
            </a:pPr>
            <a:r>
              <a:rPr lang="en-IN" sz="3200" b="1" dirty="0" smtClean="0">
                <a:solidFill>
                  <a:srgbClr val="FF0000"/>
                </a:solidFill>
              </a:rPr>
              <a:t>Low Level Feature Extraction</a:t>
            </a:r>
            <a:endParaRPr lang="en-IN" sz="3200" b="1" dirty="0">
              <a:solidFill>
                <a:srgbClr val="FF0000"/>
              </a:solidFill>
            </a:endParaRPr>
          </a:p>
        </p:txBody>
      </p:sp>
      <p:pic>
        <p:nvPicPr>
          <p:cNvPr id="5124" name="Picture 3" descr="download.png">
            <a:extLst>
              <a:ext uri="{FF2B5EF4-FFF2-40B4-BE49-F238E27FC236}">
                <a16:creationId xmlns:a16="http://schemas.microsoft.com/office/drawing/2014/main" xmlns="" id="{ADDB3DC1-B7AD-4244-B13B-04FA1ECC37C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457950" y="0"/>
            <a:ext cx="2686050" cy="982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p:nvSpPr>
        <p:spPr>
          <a:xfrm>
            <a:off x="0" y="350611"/>
            <a:ext cx="8991600" cy="584775"/>
          </a:xfrm>
          <a:prstGeom prst="rect">
            <a:avLst/>
          </a:prstGeom>
        </p:spPr>
        <p:txBody>
          <a:bodyPr wrap="square">
            <a:spAutoFit/>
          </a:bodyPr>
          <a:lstStyle/>
          <a:p>
            <a:pPr marL="457200" indent="-457200">
              <a:buFont typeface="Arial" panose="020B0604020202020204" pitchFamily="34" charset="0"/>
              <a:buChar char="•"/>
            </a:pPr>
            <a:endParaRPr lang="en-IN" sz="3200" dirty="0"/>
          </a:p>
        </p:txBody>
      </p:sp>
      <p:sp>
        <p:nvSpPr>
          <p:cNvPr id="6" name="Rectangle 5"/>
          <p:cNvSpPr/>
          <p:nvPr/>
        </p:nvSpPr>
        <p:spPr>
          <a:xfrm>
            <a:off x="312019" y="1066800"/>
            <a:ext cx="8686800" cy="523220"/>
          </a:xfrm>
          <a:prstGeom prst="rect">
            <a:avLst/>
          </a:prstGeom>
        </p:spPr>
        <p:txBody>
          <a:bodyPr wrap="square">
            <a:spAutoFit/>
          </a:bodyPr>
          <a:lstStyle/>
          <a:p>
            <a:pPr marL="457200" indent="-457200">
              <a:buFont typeface="Arial" panose="020B0604020202020204" pitchFamily="34" charset="0"/>
              <a:buChar char="•"/>
            </a:pPr>
            <a:r>
              <a:rPr lang="en-IN" sz="2800" dirty="0" smtClean="0"/>
              <a:t>Difference Image </a:t>
            </a:r>
            <a:endParaRPr lang="en-IN" sz="2000" b="0" i="0" dirty="0">
              <a:solidFill>
                <a:srgbClr val="000000"/>
              </a:solidFill>
              <a:effectLst/>
              <a:latin typeface="Times New Roman" panose="02020603050405020304" pitchFamily="18" charset="0"/>
            </a:endParaRPr>
          </a:p>
        </p:txBody>
      </p:sp>
      <p:pic>
        <p:nvPicPr>
          <p:cNvPr id="2" name="Picture 1"/>
          <p:cNvPicPr>
            <a:picLocks noChangeAspect="1"/>
          </p:cNvPicPr>
          <p:nvPr/>
        </p:nvPicPr>
        <p:blipFill>
          <a:blip r:embed="rId4"/>
          <a:stretch>
            <a:fillRect/>
          </a:stretch>
        </p:blipFill>
        <p:spPr>
          <a:xfrm>
            <a:off x="667151" y="1575582"/>
            <a:ext cx="8286750" cy="5143500"/>
          </a:xfrm>
          <a:prstGeom prst="rect">
            <a:avLst/>
          </a:prstGeom>
        </p:spPr>
      </p:pic>
    </p:spTree>
    <p:extLst>
      <p:ext uri="{BB962C8B-B14F-4D97-AF65-F5344CB8AC3E}">
        <p14:creationId xmlns:p14="http://schemas.microsoft.com/office/powerpoint/2010/main" val="36627852"/>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a:extLst>
              <a:ext uri="{FF2B5EF4-FFF2-40B4-BE49-F238E27FC236}">
                <a16:creationId xmlns:a16="http://schemas.microsoft.com/office/drawing/2014/main" xmlns="" id="{04CA587E-BB18-466B-BC22-4C78766B1A53}"/>
              </a:ext>
            </a:extLst>
          </p:cNvPr>
          <p:cNvSpPr>
            <a:spLocks noGrp="1"/>
          </p:cNvSpPr>
          <p:nvPr>
            <p:ph type="title"/>
          </p:nvPr>
        </p:nvSpPr>
        <p:spPr>
          <a:xfrm>
            <a:off x="0" y="0"/>
            <a:ext cx="6457950" cy="1066800"/>
          </a:xfrm>
        </p:spPr>
        <p:txBody>
          <a:bodyPr/>
          <a:lstStyle/>
          <a:p>
            <a:pPr marL="0" indent="0" algn="l">
              <a:buNone/>
            </a:pPr>
            <a:r>
              <a:rPr lang="en-IN" sz="3200" b="1" dirty="0" smtClean="0">
                <a:solidFill>
                  <a:srgbClr val="FF0000"/>
                </a:solidFill>
              </a:rPr>
              <a:t>Approaches to Detect Motions</a:t>
            </a:r>
            <a:endParaRPr lang="en-IN" sz="3200" b="1" dirty="0">
              <a:solidFill>
                <a:srgbClr val="FF0000"/>
              </a:solidFill>
            </a:endParaRPr>
          </a:p>
        </p:txBody>
      </p:sp>
      <p:pic>
        <p:nvPicPr>
          <p:cNvPr id="5124" name="Picture 3" descr="download.png">
            <a:extLst>
              <a:ext uri="{FF2B5EF4-FFF2-40B4-BE49-F238E27FC236}">
                <a16:creationId xmlns:a16="http://schemas.microsoft.com/office/drawing/2014/main" xmlns="" id="{ADDB3DC1-B7AD-4244-B13B-04FA1ECC37C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457950" y="0"/>
            <a:ext cx="2686050" cy="982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p:nvSpPr>
        <p:spPr>
          <a:xfrm>
            <a:off x="0" y="350611"/>
            <a:ext cx="8991600" cy="584775"/>
          </a:xfrm>
          <a:prstGeom prst="rect">
            <a:avLst/>
          </a:prstGeom>
        </p:spPr>
        <p:txBody>
          <a:bodyPr wrap="square">
            <a:spAutoFit/>
          </a:bodyPr>
          <a:lstStyle/>
          <a:p>
            <a:pPr marL="457200" indent="-457200">
              <a:buFont typeface="Arial" panose="020B0604020202020204" pitchFamily="34" charset="0"/>
              <a:buChar char="•"/>
            </a:pPr>
            <a:endParaRPr lang="en-IN" sz="3200" dirty="0"/>
          </a:p>
        </p:txBody>
      </p:sp>
      <p:sp>
        <p:nvSpPr>
          <p:cNvPr id="6" name="Rectangle 5"/>
          <p:cNvSpPr/>
          <p:nvPr/>
        </p:nvSpPr>
        <p:spPr>
          <a:xfrm>
            <a:off x="312019" y="1066800"/>
            <a:ext cx="8686800" cy="1815882"/>
          </a:xfrm>
          <a:prstGeom prst="rect">
            <a:avLst/>
          </a:prstGeom>
        </p:spPr>
        <p:txBody>
          <a:bodyPr wrap="square">
            <a:spAutoFit/>
          </a:bodyPr>
          <a:lstStyle/>
          <a:p>
            <a:pPr marL="457200" indent="-457200">
              <a:buFont typeface="Arial" panose="020B0604020202020204" pitchFamily="34" charset="0"/>
              <a:buChar char="•"/>
            </a:pPr>
            <a:r>
              <a:rPr lang="en-IN" sz="2800" dirty="0" smtClean="0"/>
              <a:t>There are many approaches for detecting the motion in an image</a:t>
            </a:r>
          </a:p>
          <a:p>
            <a:pPr marL="914400" lvl="1" indent="-457200">
              <a:buFont typeface="Arial" panose="020B0604020202020204" pitchFamily="34" charset="0"/>
              <a:buChar char="•"/>
            </a:pPr>
            <a:r>
              <a:rPr lang="en-IN" sz="2800" b="0" i="0" dirty="0" smtClean="0">
                <a:solidFill>
                  <a:srgbClr val="000000"/>
                </a:solidFill>
                <a:effectLst/>
                <a:latin typeface="Times New Roman" panose="02020603050405020304" pitchFamily="18" charset="0"/>
              </a:rPr>
              <a:t>Area Based Approach</a:t>
            </a:r>
          </a:p>
          <a:p>
            <a:pPr marL="914400" lvl="1" indent="-457200">
              <a:buFont typeface="Arial" panose="020B0604020202020204" pitchFamily="34" charset="0"/>
              <a:buChar char="•"/>
            </a:pPr>
            <a:r>
              <a:rPr lang="en-IN" sz="2800" dirty="0" smtClean="0">
                <a:solidFill>
                  <a:srgbClr val="000000"/>
                </a:solidFill>
                <a:latin typeface="Times New Roman" panose="02020603050405020304" pitchFamily="18" charset="0"/>
              </a:rPr>
              <a:t>Differential Approach</a:t>
            </a:r>
            <a:endParaRPr lang="en-IN" sz="2000" b="0" i="0" dirty="0">
              <a:solidFill>
                <a:srgbClr val="000000"/>
              </a:solidFill>
              <a:effectLst/>
              <a:latin typeface="Times New Roman" panose="02020603050405020304" pitchFamily="18" charset="0"/>
            </a:endParaRPr>
          </a:p>
        </p:txBody>
      </p:sp>
    </p:spTree>
    <p:extLst>
      <p:ext uri="{BB962C8B-B14F-4D97-AF65-F5344CB8AC3E}">
        <p14:creationId xmlns:p14="http://schemas.microsoft.com/office/powerpoint/2010/main" val="363540532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a:extLst>
              <a:ext uri="{FF2B5EF4-FFF2-40B4-BE49-F238E27FC236}">
                <a16:creationId xmlns:a16="http://schemas.microsoft.com/office/drawing/2014/main" xmlns="" id="{04CA587E-BB18-466B-BC22-4C78766B1A53}"/>
              </a:ext>
            </a:extLst>
          </p:cNvPr>
          <p:cNvSpPr>
            <a:spLocks noGrp="1"/>
          </p:cNvSpPr>
          <p:nvPr>
            <p:ph type="title"/>
          </p:nvPr>
        </p:nvSpPr>
        <p:spPr>
          <a:xfrm>
            <a:off x="0" y="0"/>
            <a:ext cx="6457950" cy="1066800"/>
          </a:xfrm>
        </p:spPr>
        <p:txBody>
          <a:bodyPr/>
          <a:lstStyle/>
          <a:p>
            <a:pPr marL="0" indent="0">
              <a:buNone/>
            </a:pPr>
            <a:r>
              <a:rPr lang="en-IN" sz="3200" b="1" dirty="0">
                <a:solidFill>
                  <a:srgbClr val="FF0000"/>
                </a:solidFill>
              </a:rPr>
              <a:t>Types of Images </a:t>
            </a:r>
          </a:p>
        </p:txBody>
      </p:sp>
      <p:pic>
        <p:nvPicPr>
          <p:cNvPr id="5124" name="Picture 3" descr="download.png">
            <a:extLst>
              <a:ext uri="{FF2B5EF4-FFF2-40B4-BE49-F238E27FC236}">
                <a16:creationId xmlns:a16="http://schemas.microsoft.com/office/drawing/2014/main" xmlns="" id="{ADDB3DC1-B7AD-4244-B13B-04FA1ECC37C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457950" y="0"/>
            <a:ext cx="2686050" cy="982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Content Placeholder 2"/>
          <p:cNvSpPr>
            <a:spLocks noGrp="1"/>
          </p:cNvSpPr>
          <p:nvPr>
            <p:ph idx="1"/>
          </p:nvPr>
        </p:nvSpPr>
        <p:spPr>
          <a:xfrm>
            <a:off x="152400" y="982663"/>
            <a:ext cx="8763000" cy="5779168"/>
          </a:xfrm>
        </p:spPr>
        <p:txBody>
          <a:bodyPr/>
          <a:lstStyle/>
          <a:p>
            <a:pPr marL="0" indent="0">
              <a:buNone/>
            </a:pPr>
            <a:r>
              <a:rPr lang="en-IN" b="1" dirty="0" smtClean="0"/>
              <a:t>Color images</a:t>
            </a:r>
          </a:p>
          <a:p>
            <a:r>
              <a:rPr lang="en-IN" dirty="0"/>
              <a:t>Colour images are </a:t>
            </a:r>
            <a:r>
              <a:rPr lang="en-IN" b="1" dirty="0"/>
              <a:t>three band monochrome </a:t>
            </a:r>
            <a:r>
              <a:rPr lang="en-IN" dirty="0"/>
              <a:t>images in which, </a:t>
            </a:r>
            <a:r>
              <a:rPr lang="en-IN" b="1" dirty="0"/>
              <a:t>each band </a:t>
            </a:r>
            <a:r>
              <a:rPr lang="en-IN" dirty="0"/>
              <a:t>contains a </a:t>
            </a:r>
            <a:r>
              <a:rPr lang="en-IN" b="1" dirty="0"/>
              <a:t>different color </a:t>
            </a:r>
            <a:r>
              <a:rPr lang="en-IN" dirty="0"/>
              <a:t>and the actual information is stored in the digital image. </a:t>
            </a:r>
            <a:endParaRPr lang="en-IN" dirty="0" smtClean="0"/>
          </a:p>
          <a:p>
            <a:r>
              <a:rPr lang="en-IN" dirty="0" smtClean="0"/>
              <a:t>The </a:t>
            </a:r>
            <a:r>
              <a:rPr lang="en-IN" dirty="0"/>
              <a:t>color images contain </a:t>
            </a:r>
            <a:r>
              <a:rPr lang="en-IN" dirty="0" smtClean="0"/>
              <a:t>grey </a:t>
            </a:r>
            <a:r>
              <a:rPr lang="en-IN" dirty="0"/>
              <a:t>level information in each spectral band.</a:t>
            </a:r>
          </a:p>
          <a:p>
            <a:r>
              <a:rPr lang="en-IN" dirty="0"/>
              <a:t>The images are represented as </a:t>
            </a:r>
            <a:r>
              <a:rPr lang="en-IN" b="1" dirty="0"/>
              <a:t>red, green and blue (RGB images)</a:t>
            </a:r>
            <a:r>
              <a:rPr lang="en-IN" dirty="0"/>
              <a:t>. </a:t>
            </a:r>
            <a:r>
              <a:rPr lang="en-IN" dirty="0" smtClean="0"/>
              <a:t>Each </a:t>
            </a:r>
            <a:r>
              <a:rPr lang="en-IN" dirty="0"/>
              <a:t>color image has 24 bits/pixel means 8 bits for each of the three color band(RGB).</a:t>
            </a:r>
          </a:p>
          <a:p>
            <a:pPr marL="0" indent="0">
              <a:buNone/>
            </a:pPr>
            <a:endParaRPr lang="en-IN" b="1" dirty="0"/>
          </a:p>
        </p:txBody>
      </p:sp>
    </p:spTree>
    <p:extLst>
      <p:ext uri="{BB962C8B-B14F-4D97-AF65-F5344CB8AC3E}">
        <p14:creationId xmlns:p14="http://schemas.microsoft.com/office/powerpoint/2010/main" val="1854845823"/>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a:extLst>
              <a:ext uri="{FF2B5EF4-FFF2-40B4-BE49-F238E27FC236}">
                <a16:creationId xmlns:a16="http://schemas.microsoft.com/office/drawing/2014/main" xmlns="" id="{04CA587E-BB18-466B-BC22-4C78766B1A53}"/>
              </a:ext>
            </a:extLst>
          </p:cNvPr>
          <p:cNvSpPr>
            <a:spLocks noGrp="1"/>
          </p:cNvSpPr>
          <p:nvPr>
            <p:ph type="title"/>
          </p:nvPr>
        </p:nvSpPr>
        <p:spPr>
          <a:xfrm>
            <a:off x="0" y="0"/>
            <a:ext cx="6457950" cy="1066800"/>
          </a:xfrm>
        </p:spPr>
        <p:txBody>
          <a:bodyPr/>
          <a:lstStyle/>
          <a:p>
            <a:pPr marL="0" indent="0" algn="l">
              <a:buNone/>
            </a:pPr>
            <a:r>
              <a:rPr lang="en-IN" sz="3200" b="1" dirty="0" smtClean="0">
                <a:solidFill>
                  <a:srgbClr val="FF0000"/>
                </a:solidFill>
              </a:rPr>
              <a:t>Area Based Approach</a:t>
            </a:r>
            <a:endParaRPr lang="en-IN" sz="3200" b="1" dirty="0">
              <a:solidFill>
                <a:srgbClr val="FF0000"/>
              </a:solidFill>
            </a:endParaRPr>
          </a:p>
        </p:txBody>
      </p:sp>
      <p:pic>
        <p:nvPicPr>
          <p:cNvPr id="5124" name="Picture 3" descr="download.png">
            <a:extLst>
              <a:ext uri="{FF2B5EF4-FFF2-40B4-BE49-F238E27FC236}">
                <a16:creationId xmlns:a16="http://schemas.microsoft.com/office/drawing/2014/main" xmlns="" id="{ADDB3DC1-B7AD-4244-B13B-04FA1ECC37C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457950" y="0"/>
            <a:ext cx="2686050" cy="982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p:nvSpPr>
        <p:spPr>
          <a:xfrm>
            <a:off x="0" y="350611"/>
            <a:ext cx="8991600" cy="584775"/>
          </a:xfrm>
          <a:prstGeom prst="rect">
            <a:avLst/>
          </a:prstGeom>
        </p:spPr>
        <p:txBody>
          <a:bodyPr wrap="square">
            <a:spAutoFit/>
          </a:bodyPr>
          <a:lstStyle/>
          <a:p>
            <a:pPr marL="457200" indent="-457200">
              <a:buFont typeface="Arial" panose="020B0604020202020204" pitchFamily="34" charset="0"/>
              <a:buChar char="•"/>
            </a:pPr>
            <a:endParaRPr lang="en-IN" sz="3200" dirty="0"/>
          </a:p>
        </p:txBody>
      </p:sp>
      <p:pic>
        <p:nvPicPr>
          <p:cNvPr id="2" name="Picture 1"/>
          <p:cNvPicPr>
            <a:picLocks noChangeAspect="1"/>
          </p:cNvPicPr>
          <p:nvPr/>
        </p:nvPicPr>
        <p:blipFill>
          <a:blip r:embed="rId4"/>
          <a:stretch>
            <a:fillRect/>
          </a:stretch>
        </p:blipFill>
        <p:spPr>
          <a:xfrm>
            <a:off x="85725" y="1285997"/>
            <a:ext cx="9058275" cy="5429250"/>
          </a:xfrm>
          <a:prstGeom prst="rect">
            <a:avLst/>
          </a:prstGeom>
        </p:spPr>
      </p:pic>
    </p:spTree>
    <p:extLst>
      <p:ext uri="{BB962C8B-B14F-4D97-AF65-F5344CB8AC3E}">
        <p14:creationId xmlns:p14="http://schemas.microsoft.com/office/powerpoint/2010/main" val="1002432141"/>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a:extLst>
              <a:ext uri="{FF2B5EF4-FFF2-40B4-BE49-F238E27FC236}">
                <a16:creationId xmlns:a16="http://schemas.microsoft.com/office/drawing/2014/main" xmlns="" id="{04CA587E-BB18-466B-BC22-4C78766B1A53}"/>
              </a:ext>
            </a:extLst>
          </p:cNvPr>
          <p:cNvSpPr>
            <a:spLocks noGrp="1"/>
          </p:cNvSpPr>
          <p:nvPr>
            <p:ph type="title"/>
          </p:nvPr>
        </p:nvSpPr>
        <p:spPr>
          <a:xfrm>
            <a:off x="0" y="0"/>
            <a:ext cx="6457950" cy="1066800"/>
          </a:xfrm>
        </p:spPr>
        <p:txBody>
          <a:bodyPr/>
          <a:lstStyle/>
          <a:p>
            <a:pPr marL="0" indent="0" algn="l">
              <a:buNone/>
            </a:pPr>
            <a:r>
              <a:rPr lang="en-IN" sz="3200" b="1" dirty="0" smtClean="0">
                <a:solidFill>
                  <a:srgbClr val="FF0000"/>
                </a:solidFill>
              </a:rPr>
              <a:t>Area Based Approach</a:t>
            </a:r>
            <a:endParaRPr lang="en-IN" sz="3200" b="1" dirty="0">
              <a:solidFill>
                <a:srgbClr val="FF0000"/>
              </a:solidFill>
            </a:endParaRPr>
          </a:p>
        </p:txBody>
      </p:sp>
      <p:pic>
        <p:nvPicPr>
          <p:cNvPr id="5124" name="Picture 3" descr="download.png">
            <a:extLst>
              <a:ext uri="{FF2B5EF4-FFF2-40B4-BE49-F238E27FC236}">
                <a16:creationId xmlns:a16="http://schemas.microsoft.com/office/drawing/2014/main" xmlns="" id="{ADDB3DC1-B7AD-4244-B13B-04FA1ECC37C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457950" y="0"/>
            <a:ext cx="2686050" cy="982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p:nvSpPr>
        <p:spPr>
          <a:xfrm>
            <a:off x="0" y="350611"/>
            <a:ext cx="8991600" cy="584775"/>
          </a:xfrm>
          <a:prstGeom prst="rect">
            <a:avLst/>
          </a:prstGeom>
        </p:spPr>
        <p:txBody>
          <a:bodyPr wrap="square">
            <a:spAutoFit/>
          </a:bodyPr>
          <a:lstStyle/>
          <a:p>
            <a:pPr marL="457200" indent="-457200">
              <a:buFont typeface="Arial" panose="020B0604020202020204" pitchFamily="34" charset="0"/>
              <a:buChar char="•"/>
            </a:pPr>
            <a:endParaRPr lang="en-IN" sz="3200" dirty="0"/>
          </a:p>
        </p:txBody>
      </p:sp>
      <p:pic>
        <p:nvPicPr>
          <p:cNvPr id="3" name="Picture 2"/>
          <p:cNvPicPr>
            <a:picLocks noChangeAspect="1"/>
          </p:cNvPicPr>
          <p:nvPr/>
        </p:nvPicPr>
        <p:blipFill>
          <a:blip r:embed="rId4"/>
          <a:stretch>
            <a:fillRect/>
          </a:stretch>
        </p:blipFill>
        <p:spPr>
          <a:xfrm>
            <a:off x="304800" y="1066800"/>
            <a:ext cx="8172450" cy="5257800"/>
          </a:xfrm>
          <a:prstGeom prst="rect">
            <a:avLst/>
          </a:prstGeom>
        </p:spPr>
      </p:pic>
    </p:spTree>
    <p:extLst>
      <p:ext uri="{BB962C8B-B14F-4D97-AF65-F5344CB8AC3E}">
        <p14:creationId xmlns:p14="http://schemas.microsoft.com/office/powerpoint/2010/main" val="847659338"/>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a:extLst>
              <a:ext uri="{FF2B5EF4-FFF2-40B4-BE49-F238E27FC236}">
                <a16:creationId xmlns:a16="http://schemas.microsoft.com/office/drawing/2014/main" xmlns="" id="{04CA587E-BB18-466B-BC22-4C78766B1A53}"/>
              </a:ext>
            </a:extLst>
          </p:cNvPr>
          <p:cNvSpPr>
            <a:spLocks noGrp="1"/>
          </p:cNvSpPr>
          <p:nvPr>
            <p:ph type="title"/>
          </p:nvPr>
        </p:nvSpPr>
        <p:spPr>
          <a:xfrm>
            <a:off x="0" y="0"/>
            <a:ext cx="6457950" cy="1066800"/>
          </a:xfrm>
        </p:spPr>
        <p:txBody>
          <a:bodyPr/>
          <a:lstStyle/>
          <a:p>
            <a:pPr marL="0" indent="0" algn="l">
              <a:buNone/>
            </a:pPr>
            <a:r>
              <a:rPr lang="en-IN" sz="3200" b="1" dirty="0" smtClean="0">
                <a:solidFill>
                  <a:srgbClr val="FF0000"/>
                </a:solidFill>
              </a:rPr>
              <a:t>Area Based Approach</a:t>
            </a:r>
            <a:endParaRPr lang="en-IN" sz="3200" b="1" dirty="0">
              <a:solidFill>
                <a:srgbClr val="FF0000"/>
              </a:solidFill>
            </a:endParaRPr>
          </a:p>
        </p:txBody>
      </p:sp>
      <p:pic>
        <p:nvPicPr>
          <p:cNvPr id="5124" name="Picture 3" descr="download.png">
            <a:extLst>
              <a:ext uri="{FF2B5EF4-FFF2-40B4-BE49-F238E27FC236}">
                <a16:creationId xmlns:a16="http://schemas.microsoft.com/office/drawing/2014/main" xmlns="" id="{ADDB3DC1-B7AD-4244-B13B-04FA1ECC37C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457950" y="0"/>
            <a:ext cx="2686050" cy="982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p:nvSpPr>
        <p:spPr>
          <a:xfrm>
            <a:off x="0" y="350611"/>
            <a:ext cx="8991600" cy="584775"/>
          </a:xfrm>
          <a:prstGeom prst="rect">
            <a:avLst/>
          </a:prstGeom>
        </p:spPr>
        <p:txBody>
          <a:bodyPr wrap="square">
            <a:spAutoFit/>
          </a:bodyPr>
          <a:lstStyle/>
          <a:p>
            <a:pPr marL="457200" indent="-457200">
              <a:buFont typeface="Arial" panose="020B0604020202020204" pitchFamily="34" charset="0"/>
              <a:buChar char="•"/>
            </a:pPr>
            <a:endParaRPr lang="en-IN" sz="3200" dirty="0"/>
          </a:p>
        </p:txBody>
      </p:sp>
      <p:pic>
        <p:nvPicPr>
          <p:cNvPr id="2" name="Picture 1"/>
          <p:cNvPicPr>
            <a:picLocks noChangeAspect="1"/>
          </p:cNvPicPr>
          <p:nvPr/>
        </p:nvPicPr>
        <p:blipFill>
          <a:blip r:embed="rId4"/>
          <a:stretch>
            <a:fillRect/>
          </a:stretch>
        </p:blipFill>
        <p:spPr>
          <a:xfrm>
            <a:off x="304800" y="1285997"/>
            <a:ext cx="8586787" cy="1847850"/>
          </a:xfrm>
          <a:prstGeom prst="rect">
            <a:avLst/>
          </a:prstGeom>
        </p:spPr>
      </p:pic>
      <p:pic>
        <p:nvPicPr>
          <p:cNvPr id="4" name="Picture 3"/>
          <p:cNvPicPr>
            <a:picLocks noChangeAspect="1"/>
          </p:cNvPicPr>
          <p:nvPr/>
        </p:nvPicPr>
        <p:blipFill>
          <a:blip r:embed="rId5"/>
          <a:stretch>
            <a:fillRect/>
          </a:stretch>
        </p:blipFill>
        <p:spPr>
          <a:xfrm>
            <a:off x="327260" y="3133847"/>
            <a:ext cx="8564328" cy="723900"/>
          </a:xfrm>
          <a:prstGeom prst="rect">
            <a:avLst/>
          </a:prstGeom>
        </p:spPr>
      </p:pic>
    </p:spTree>
    <p:extLst>
      <p:ext uri="{BB962C8B-B14F-4D97-AF65-F5344CB8AC3E}">
        <p14:creationId xmlns:p14="http://schemas.microsoft.com/office/powerpoint/2010/main" val="911762591"/>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a:extLst>
              <a:ext uri="{FF2B5EF4-FFF2-40B4-BE49-F238E27FC236}">
                <a16:creationId xmlns:a16="http://schemas.microsoft.com/office/drawing/2014/main" xmlns="" id="{04CA587E-BB18-466B-BC22-4C78766B1A53}"/>
              </a:ext>
            </a:extLst>
          </p:cNvPr>
          <p:cNvSpPr>
            <a:spLocks noGrp="1"/>
          </p:cNvSpPr>
          <p:nvPr>
            <p:ph type="title"/>
          </p:nvPr>
        </p:nvSpPr>
        <p:spPr>
          <a:xfrm>
            <a:off x="0" y="0"/>
            <a:ext cx="6457950" cy="1066800"/>
          </a:xfrm>
        </p:spPr>
        <p:txBody>
          <a:bodyPr/>
          <a:lstStyle/>
          <a:p>
            <a:pPr marL="0" indent="0" algn="l">
              <a:buNone/>
            </a:pPr>
            <a:r>
              <a:rPr lang="en-IN" sz="3200" b="1" dirty="0" smtClean="0">
                <a:solidFill>
                  <a:srgbClr val="FF0000"/>
                </a:solidFill>
              </a:rPr>
              <a:t>Differential Approach</a:t>
            </a:r>
            <a:endParaRPr lang="en-IN" sz="3200" b="1" dirty="0">
              <a:solidFill>
                <a:srgbClr val="FF0000"/>
              </a:solidFill>
            </a:endParaRPr>
          </a:p>
        </p:txBody>
      </p:sp>
      <p:pic>
        <p:nvPicPr>
          <p:cNvPr id="5124" name="Picture 3" descr="download.png">
            <a:extLst>
              <a:ext uri="{FF2B5EF4-FFF2-40B4-BE49-F238E27FC236}">
                <a16:creationId xmlns:a16="http://schemas.microsoft.com/office/drawing/2014/main" xmlns="" id="{ADDB3DC1-B7AD-4244-B13B-04FA1ECC37C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457950" y="0"/>
            <a:ext cx="2686050" cy="982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p:nvSpPr>
        <p:spPr>
          <a:xfrm>
            <a:off x="0" y="350611"/>
            <a:ext cx="8991600" cy="584775"/>
          </a:xfrm>
          <a:prstGeom prst="rect">
            <a:avLst/>
          </a:prstGeom>
        </p:spPr>
        <p:txBody>
          <a:bodyPr wrap="square">
            <a:spAutoFit/>
          </a:bodyPr>
          <a:lstStyle/>
          <a:p>
            <a:pPr marL="457200" indent="-457200">
              <a:buFont typeface="Arial" panose="020B0604020202020204" pitchFamily="34" charset="0"/>
              <a:buChar char="•"/>
            </a:pPr>
            <a:endParaRPr lang="en-IN" sz="3200" dirty="0"/>
          </a:p>
        </p:txBody>
      </p:sp>
      <p:pic>
        <p:nvPicPr>
          <p:cNvPr id="3" name="Picture 2"/>
          <p:cNvPicPr>
            <a:picLocks noChangeAspect="1"/>
          </p:cNvPicPr>
          <p:nvPr/>
        </p:nvPicPr>
        <p:blipFill>
          <a:blip r:embed="rId4"/>
          <a:stretch>
            <a:fillRect/>
          </a:stretch>
        </p:blipFill>
        <p:spPr>
          <a:xfrm>
            <a:off x="290512" y="1576387"/>
            <a:ext cx="8562975" cy="3705225"/>
          </a:xfrm>
          <a:prstGeom prst="rect">
            <a:avLst/>
          </a:prstGeom>
        </p:spPr>
      </p:pic>
    </p:spTree>
    <p:extLst>
      <p:ext uri="{BB962C8B-B14F-4D97-AF65-F5344CB8AC3E}">
        <p14:creationId xmlns:p14="http://schemas.microsoft.com/office/powerpoint/2010/main" val="1748196069"/>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a:extLst>
              <a:ext uri="{FF2B5EF4-FFF2-40B4-BE49-F238E27FC236}">
                <a16:creationId xmlns:a16="http://schemas.microsoft.com/office/drawing/2014/main" xmlns="" id="{04CA587E-BB18-466B-BC22-4C78766B1A53}"/>
              </a:ext>
            </a:extLst>
          </p:cNvPr>
          <p:cNvSpPr>
            <a:spLocks noGrp="1"/>
          </p:cNvSpPr>
          <p:nvPr>
            <p:ph type="title"/>
          </p:nvPr>
        </p:nvSpPr>
        <p:spPr>
          <a:xfrm>
            <a:off x="0" y="0"/>
            <a:ext cx="6457950" cy="1066800"/>
          </a:xfrm>
        </p:spPr>
        <p:txBody>
          <a:bodyPr/>
          <a:lstStyle/>
          <a:p>
            <a:pPr marL="0" indent="0" algn="l">
              <a:buNone/>
            </a:pPr>
            <a:r>
              <a:rPr lang="en-IN" sz="3200" b="1" dirty="0" smtClean="0">
                <a:solidFill>
                  <a:srgbClr val="FF0000"/>
                </a:solidFill>
              </a:rPr>
              <a:t>Differential Approach</a:t>
            </a:r>
            <a:endParaRPr lang="en-IN" sz="3200" b="1" dirty="0">
              <a:solidFill>
                <a:srgbClr val="FF0000"/>
              </a:solidFill>
            </a:endParaRPr>
          </a:p>
        </p:txBody>
      </p:sp>
      <p:pic>
        <p:nvPicPr>
          <p:cNvPr id="5124" name="Picture 3" descr="download.png">
            <a:extLst>
              <a:ext uri="{FF2B5EF4-FFF2-40B4-BE49-F238E27FC236}">
                <a16:creationId xmlns:a16="http://schemas.microsoft.com/office/drawing/2014/main" xmlns="" id="{ADDB3DC1-B7AD-4244-B13B-04FA1ECC37C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457950" y="0"/>
            <a:ext cx="2686050" cy="982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p:nvSpPr>
        <p:spPr>
          <a:xfrm>
            <a:off x="0" y="350611"/>
            <a:ext cx="8991600" cy="584775"/>
          </a:xfrm>
          <a:prstGeom prst="rect">
            <a:avLst/>
          </a:prstGeom>
        </p:spPr>
        <p:txBody>
          <a:bodyPr wrap="square">
            <a:spAutoFit/>
          </a:bodyPr>
          <a:lstStyle/>
          <a:p>
            <a:pPr marL="457200" indent="-457200">
              <a:buFont typeface="Arial" panose="020B0604020202020204" pitchFamily="34" charset="0"/>
              <a:buChar char="•"/>
            </a:pPr>
            <a:endParaRPr lang="en-IN" sz="3200" dirty="0"/>
          </a:p>
        </p:txBody>
      </p:sp>
      <p:pic>
        <p:nvPicPr>
          <p:cNvPr id="2" name="Picture 1"/>
          <p:cNvPicPr>
            <a:picLocks noChangeAspect="1"/>
          </p:cNvPicPr>
          <p:nvPr/>
        </p:nvPicPr>
        <p:blipFill>
          <a:blip r:embed="rId4"/>
          <a:stretch>
            <a:fillRect/>
          </a:stretch>
        </p:blipFill>
        <p:spPr>
          <a:xfrm>
            <a:off x="360145" y="1301992"/>
            <a:ext cx="8610600" cy="2828925"/>
          </a:xfrm>
          <a:prstGeom prst="rect">
            <a:avLst/>
          </a:prstGeom>
        </p:spPr>
      </p:pic>
    </p:spTree>
    <p:extLst>
      <p:ext uri="{BB962C8B-B14F-4D97-AF65-F5344CB8AC3E}">
        <p14:creationId xmlns:p14="http://schemas.microsoft.com/office/powerpoint/2010/main" val="1647305484"/>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a:extLst>
              <a:ext uri="{FF2B5EF4-FFF2-40B4-BE49-F238E27FC236}">
                <a16:creationId xmlns:a16="http://schemas.microsoft.com/office/drawing/2014/main" xmlns="" id="{04CA587E-BB18-466B-BC22-4C78766B1A53}"/>
              </a:ext>
            </a:extLst>
          </p:cNvPr>
          <p:cNvSpPr>
            <a:spLocks noGrp="1"/>
          </p:cNvSpPr>
          <p:nvPr>
            <p:ph type="title"/>
          </p:nvPr>
        </p:nvSpPr>
        <p:spPr>
          <a:xfrm>
            <a:off x="0" y="0"/>
            <a:ext cx="6457950" cy="1066800"/>
          </a:xfrm>
        </p:spPr>
        <p:txBody>
          <a:bodyPr/>
          <a:lstStyle/>
          <a:p>
            <a:pPr marL="0" indent="0" algn="l">
              <a:buNone/>
            </a:pPr>
            <a:r>
              <a:rPr lang="en-IN" sz="3200" b="1" dirty="0" smtClean="0">
                <a:solidFill>
                  <a:srgbClr val="FF0000"/>
                </a:solidFill>
              </a:rPr>
              <a:t>Differential Approach</a:t>
            </a:r>
            <a:endParaRPr lang="en-IN" sz="3200" b="1" dirty="0">
              <a:solidFill>
                <a:srgbClr val="FF0000"/>
              </a:solidFill>
            </a:endParaRPr>
          </a:p>
        </p:txBody>
      </p:sp>
      <p:pic>
        <p:nvPicPr>
          <p:cNvPr id="5124" name="Picture 3" descr="download.png">
            <a:extLst>
              <a:ext uri="{FF2B5EF4-FFF2-40B4-BE49-F238E27FC236}">
                <a16:creationId xmlns:a16="http://schemas.microsoft.com/office/drawing/2014/main" xmlns="" id="{ADDB3DC1-B7AD-4244-B13B-04FA1ECC37C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457950" y="0"/>
            <a:ext cx="2686050" cy="982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p:nvSpPr>
        <p:spPr>
          <a:xfrm>
            <a:off x="0" y="350611"/>
            <a:ext cx="8991600" cy="584775"/>
          </a:xfrm>
          <a:prstGeom prst="rect">
            <a:avLst/>
          </a:prstGeom>
        </p:spPr>
        <p:txBody>
          <a:bodyPr wrap="square">
            <a:spAutoFit/>
          </a:bodyPr>
          <a:lstStyle/>
          <a:p>
            <a:pPr marL="457200" indent="-457200">
              <a:buFont typeface="Arial" panose="020B0604020202020204" pitchFamily="34" charset="0"/>
              <a:buChar char="•"/>
            </a:pPr>
            <a:endParaRPr lang="en-IN" sz="3200" dirty="0"/>
          </a:p>
        </p:txBody>
      </p:sp>
      <p:pic>
        <p:nvPicPr>
          <p:cNvPr id="3" name="Picture 2"/>
          <p:cNvPicPr>
            <a:picLocks noChangeAspect="1"/>
          </p:cNvPicPr>
          <p:nvPr/>
        </p:nvPicPr>
        <p:blipFill>
          <a:blip r:embed="rId4"/>
          <a:stretch>
            <a:fillRect/>
          </a:stretch>
        </p:blipFill>
        <p:spPr>
          <a:xfrm>
            <a:off x="609600" y="1285997"/>
            <a:ext cx="8029575" cy="4505203"/>
          </a:xfrm>
          <a:prstGeom prst="rect">
            <a:avLst/>
          </a:prstGeom>
        </p:spPr>
      </p:pic>
    </p:spTree>
    <p:extLst>
      <p:ext uri="{BB962C8B-B14F-4D97-AF65-F5344CB8AC3E}">
        <p14:creationId xmlns:p14="http://schemas.microsoft.com/office/powerpoint/2010/main" val="280904581"/>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a:extLst>
              <a:ext uri="{FF2B5EF4-FFF2-40B4-BE49-F238E27FC236}">
                <a16:creationId xmlns:a16="http://schemas.microsoft.com/office/drawing/2014/main" xmlns="" id="{04CA587E-BB18-466B-BC22-4C78766B1A53}"/>
              </a:ext>
            </a:extLst>
          </p:cNvPr>
          <p:cNvSpPr>
            <a:spLocks noGrp="1"/>
          </p:cNvSpPr>
          <p:nvPr>
            <p:ph type="title"/>
          </p:nvPr>
        </p:nvSpPr>
        <p:spPr>
          <a:xfrm>
            <a:off x="0" y="0"/>
            <a:ext cx="6457950" cy="1066800"/>
          </a:xfrm>
        </p:spPr>
        <p:txBody>
          <a:bodyPr/>
          <a:lstStyle/>
          <a:p>
            <a:pPr marL="0" indent="0" algn="l">
              <a:buNone/>
            </a:pPr>
            <a:r>
              <a:rPr lang="en-IN" sz="3200" b="1" dirty="0" smtClean="0">
                <a:solidFill>
                  <a:srgbClr val="FF0000"/>
                </a:solidFill>
              </a:rPr>
              <a:t>Difference between AB and DB Approaches</a:t>
            </a:r>
            <a:endParaRPr lang="en-IN" sz="3200" b="1" dirty="0">
              <a:solidFill>
                <a:srgbClr val="FF0000"/>
              </a:solidFill>
            </a:endParaRPr>
          </a:p>
        </p:txBody>
      </p:sp>
      <p:pic>
        <p:nvPicPr>
          <p:cNvPr id="5124" name="Picture 3" descr="download.png">
            <a:extLst>
              <a:ext uri="{FF2B5EF4-FFF2-40B4-BE49-F238E27FC236}">
                <a16:creationId xmlns:a16="http://schemas.microsoft.com/office/drawing/2014/main" xmlns="" id="{ADDB3DC1-B7AD-4244-B13B-04FA1ECC37C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457950" y="0"/>
            <a:ext cx="2686050" cy="982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p:nvSpPr>
        <p:spPr>
          <a:xfrm>
            <a:off x="0" y="350611"/>
            <a:ext cx="8991600" cy="584775"/>
          </a:xfrm>
          <a:prstGeom prst="rect">
            <a:avLst/>
          </a:prstGeom>
        </p:spPr>
        <p:txBody>
          <a:bodyPr wrap="square">
            <a:spAutoFit/>
          </a:bodyPr>
          <a:lstStyle/>
          <a:p>
            <a:pPr marL="457200" indent="-457200">
              <a:buFont typeface="Arial" panose="020B0604020202020204" pitchFamily="34" charset="0"/>
              <a:buChar char="•"/>
            </a:pPr>
            <a:endParaRPr lang="en-IN" sz="3200" dirty="0"/>
          </a:p>
        </p:txBody>
      </p:sp>
      <p:pic>
        <p:nvPicPr>
          <p:cNvPr id="2" name="Picture 1"/>
          <p:cNvPicPr>
            <a:picLocks noChangeAspect="1"/>
          </p:cNvPicPr>
          <p:nvPr/>
        </p:nvPicPr>
        <p:blipFill>
          <a:blip r:embed="rId4"/>
          <a:stretch>
            <a:fillRect/>
          </a:stretch>
        </p:blipFill>
        <p:spPr>
          <a:xfrm>
            <a:off x="400050" y="1400175"/>
            <a:ext cx="8343900" cy="4057650"/>
          </a:xfrm>
          <a:prstGeom prst="rect">
            <a:avLst/>
          </a:prstGeom>
        </p:spPr>
      </p:pic>
    </p:spTree>
    <p:extLst>
      <p:ext uri="{BB962C8B-B14F-4D97-AF65-F5344CB8AC3E}">
        <p14:creationId xmlns:p14="http://schemas.microsoft.com/office/powerpoint/2010/main" val="4150519537"/>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a:extLst>
              <a:ext uri="{FF2B5EF4-FFF2-40B4-BE49-F238E27FC236}">
                <a16:creationId xmlns:a16="http://schemas.microsoft.com/office/drawing/2014/main" xmlns="" id="{04CA587E-BB18-466B-BC22-4C78766B1A53}"/>
              </a:ext>
            </a:extLst>
          </p:cNvPr>
          <p:cNvSpPr>
            <a:spLocks noGrp="1"/>
          </p:cNvSpPr>
          <p:nvPr>
            <p:ph type="title"/>
          </p:nvPr>
        </p:nvSpPr>
        <p:spPr>
          <a:xfrm>
            <a:off x="0" y="0"/>
            <a:ext cx="6457950" cy="1066800"/>
          </a:xfrm>
        </p:spPr>
        <p:txBody>
          <a:bodyPr/>
          <a:lstStyle/>
          <a:p>
            <a:pPr marL="0" indent="0" algn="l">
              <a:buNone/>
            </a:pPr>
            <a:r>
              <a:rPr lang="en-IN" sz="3200" b="1" dirty="0" smtClean="0">
                <a:solidFill>
                  <a:srgbClr val="FF0000"/>
                </a:solidFill>
              </a:rPr>
              <a:t>Difference between AB and DB Approaches</a:t>
            </a:r>
            <a:endParaRPr lang="en-IN" sz="3200" b="1" dirty="0">
              <a:solidFill>
                <a:srgbClr val="FF0000"/>
              </a:solidFill>
            </a:endParaRPr>
          </a:p>
        </p:txBody>
      </p:sp>
      <p:pic>
        <p:nvPicPr>
          <p:cNvPr id="5124" name="Picture 3" descr="download.png">
            <a:extLst>
              <a:ext uri="{FF2B5EF4-FFF2-40B4-BE49-F238E27FC236}">
                <a16:creationId xmlns:a16="http://schemas.microsoft.com/office/drawing/2014/main" xmlns="" id="{ADDB3DC1-B7AD-4244-B13B-04FA1ECC37C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457950" y="0"/>
            <a:ext cx="2686050" cy="982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p:nvSpPr>
        <p:spPr>
          <a:xfrm>
            <a:off x="0" y="350611"/>
            <a:ext cx="8991600" cy="584775"/>
          </a:xfrm>
          <a:prstGeom prst="rect">
            <a:avLst/>
          </a:prstGeom>
        </p:spPr>
        <p:txBody>
          <a:bodyPr wrap="square">
            <a:spAutoFit/>
          </a:bodyPr>
          <a:lstStyle/>
          <a:p>
            <a:pPr marL="457200" indent="-457200">
              <a:buFont typeface="Arial" panose="020B0604020202020204" pitchFamily="34" charset="0"/>
              <a:buChar char="•"/>
            </a:pPr>
            <a:endParaRPr lang="en-IN" sz="3200" dirty="0"/>
          </a:p>
        </p:txBody>
      </p:sp>
      <p:pic>
        <p:nvPicPr>
          <p:cNvPr id="3" name="Picture 2"/>
          <p:cNvPicPr>
            <a:picLocks noChangeAspect="1"/>
          </p:cNvPicPr>
          <p:nvPr/>
        </p:nvPicPr>
        <p:blipFill>
          <a:blip r:embed="rId4"/>
          <a:stretch>
            <a:fillRect/>
          </a:stretch>
        </p:blipFill>
        <p:spPr>
          <a:xfrm>
            <a:off x="971550" y="1428640"/>
            <a:ext cx="7048500" cy="4448175"/>
          </a:xfrm>
          <a:prstGeom prst="rect">
            <a:avLst/>
          </a:prstGeom>
        </p:spPr>
      </p:pic>
    </p:spTree>
    <p:extLst>
      <p:ext uri="{BB962C8B-B14F-4D97-AF65-F5344CB8AC3E}">
        <p14:creationId xmlns:p14="http://schemas.microsoft.com/office/powerpoint/2010/main" val="395527773"/>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a:extLst>
              <a:ext uri="{FF2B5EF4-FFF2-40B4-BE49-F238E27FC236}">
                <a16:creationId xmlns:a16="http://schemas.microsoft.com/office/drawing/2014/main" xmlns="" id="{04CA587E-BB18-466B-BC22-4C78766B1A53}"/>
              </a:ext>
            </a:extLst>
          </p:cNvPr>
          <p:cNvSpPr>
            <a:spLocks noGrp="1"/>
          </p:cNvSpPr>
          <p:nvPr>
            <p:ph type="title"/>
          </p:nvPr>
        </p:nvSpPr>
        <p:spPr>
          <a:xfrm>
            <a:off x="0" y="0"/>
            <a:ext cx="6457950" cy="1066800"/>
          </a:xfrm>
        </p:spPr>
        <p:txBody>
          <a:bodyPr/>
          <a:lstStyle/>
          <a:p>
            <a:pPr marL="0" indent="0" algn="l">
              <a:buNone/>
            </a:pPr>
            <a:r>
              <a:rPr lang="en-IN" sz="3200" b="1" dirty="0" smtClean="0">
                <a:solidFill>
                  <a:srgbClr val="FF0000"/>
                </a:solidFill>
              </a:rPr>
              <a:t>High Level Features</a:t>
            </a:r>
            <a:endParaRPr lang="en-IN" sz="3200" b="1" dirty="0">
              <a:solidFill>
                <a:srgbClr val="FF0000"/>
              </a:solidFill>
            </a:endParaRPr>
          </a:p>
        </p:txBody>
      </p:sp>
      <p:pic>
        <p:nvPicPr>
          <p:cNvPr id="5124" name="Picture 3" descr="download.png">
            <a:extLst>
              <a:ext uri="{FF2B5EF4-FFF2-40B4-BE49-F238E27FC236}">
                <a16:creationId xmlns:a16="http://schemas.microsoft.com/office/drawing/2014/main" xmlns="" id="{ADDB3DC1-B7AD-4244-B13B-04FA1ECC37C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457950" y="0"/>
            <a:ext cx="2686050" cy="982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p:nvSpPr>
        <p:spPr>
          <a:xfrm>
            <a:off x="0" y="350611"/>
            <a:ext cx="8991600" cy="584775"/>
          </a:xfrm>
          <a:prstGeom prst="rect">
            <a:avLst/>
          </a:prstGeom>
        </p:spPr>
        <p:txBody>
          <a:bodyPr wrap="square">
            <a:spAutoFit/>
          </a:bodyPr>
          <a:lstStyle/>
          <a:p>
            <a:pPr marL="457200" indent="-457200">
              <a:buFont typeface="Arial" panose="020B0604020202020204" pitchFamily="34" charset="0"/>
              <a:buChar char="•"/>
            </a:pPr>
            <a:endParaRPr lang="en-IN" sz="3200" dirty="0"/>
          </a:p>
        </p:txBody>
      </p:sp>
      <p:pic>
        <p:nvPicPr>
          <p:cNvPr id="2" name="Picture 1"/>
          <p:cNvPicPr>
            <a:picLocks noChangeAspect="1"/>
          </p:cNvPicPr>
          <p:nvPr/>
        </p:nvPicPr>
        <p:blipFill>
          <a:blip r:embed="rId4"/>
          <a:stretch>
            <a:fillRect/>
          </a:stretch>
        </p:blipFill>
        <p:spPr>
          <a:xfrm>
            <a:off x="457200" y="1066800"/>
            <a:ext cx="8401050" cy="4724400"/>
          </a:xfrm>
          <a:prstGeom prst="rect">
            <a:avLst/>
          </a:prstGeom>
        </p:spPr>
      </p:pic>
    </p:spTree>
    <p:extLst>
      <p:ext uri="{BB962C8B-B14F-4D97-AF65-F5344CB8AC3E}">
        <p14:creationId xmlns:p14="http://schemas.microsoft.com/office/powerpoint/2010/main" val="646202076"/>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a:extLst>
              <a:ext uri="{FF2B5EF4-FFF2-40B4-BE49-F238E27FC236}">
                <a16:creationId xmlns:a16="http://schemas.microsoft.com/office/drawing/2014/main" xmlns="" id="{04CA587E-BB18-466B-BC22-4C78766B1A53}"/>
              </a:ext>
            </a:extLst>
          </p:cNvPr>
          <p:cNvSpPr>
            <a:spLocks noGrp="1"/>
          </p:cNvSpPr>
          <p:nvPr>
            <p:ph type="title"/>
          </p:nvPr>
        </p:nvSpPr>
        <p:spPr>
          <a:xfrm>
            <a:off x="0" y="0"/>
            <a:ext cx="6457950" cy="1066800"/>
          </a:xfrm>
        </p:spPr>
        <p:txBody>
          <a:bodyPr/>
          <a:lstStyle/>
          <a:p>
            <a:pPr marL="0" indent="0" algn="l">
              <a:buNone/>
            </a:pPr>
            <a:r>
              <a:rPr lang="en-IN" sz="3200" b="1" dirty="0" smtClean="0">
                <a:solidFill>
                  <a:srgbClr val="FF0000"/>
                </a:solidFill>
              </a:rPr>
              <a:t>Template Matching</a:t>
            </a:r>
            <a:endParaRPr lang="en-IN" sz="3200" b="1" dirty="0">
              <a:solidFill>
                <a:srgbClr val="FF0000"/>
              </a:solidFill>
            </a:endParaRPr>
          </a:p>
        </p:txBody>
      </p:sp>
      <p:pic>
        <p:nvPicPr>
          <p:cNvPr id="5124" name="Picture 3" descr="download.png">
            <a:extLst>
              <a:ext uri="{FF2B5EF4-FFF2-40B4-BE49-F238E27FC236}">
                <a16:creationId xmlns:a16="http://schemas.microsoft.com/office/drawing/2014/main" xmlns="" id="{ADDB3DC1-B7AD-4244-B13B-04FA1ECC37C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457950" y="0"/>
            <a:ext cx="2686050" cy="982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p:nvSpPr>
        <p:spPr>
          <a:xfrm>
            <a:off x="0" y="350611"/>
            <a:ext cx="8991600" cy="584775"/>
          </a:xfrm>
          <a:prstGeom prst="rect">
            <a:avLst/>
          </a:prstGeom>
        </p:spPr>
        <p:txBody>
          <a:bodyPr wrap="square">
            <a:spAutoFit/>
          </a:bodyPr>
          <a:lstStyle/>
          <a:p>
            <a:pPr marL="457200" indent="-457200">
              <a:buFont typeface="Arial" panose="020B0604020202020204" pitchFamily="34" charset="0"/>
              <a:buChar char="•"/>
            </a:pPr>
            <a:endParaRPr lang="en-IN" sz="3200" dirty="0"/>
          </a:p>
        </p:txBody>
      </p:sp>
      <p:pic>
        <p:nvPicPr>
          <p:cNvPr id="3" name="Picture 2"/>
          <p:cNvPicPr>
            <a:picLocks noChangeAspect="1"/>
          </p:cNvPicPr>
          <p:nvPr/>
        </p:nvPicPr>
        <p:blipFill>
          <a:blip r:embed="rId4"/>
          <a:stretch>
            <a:fillRect/>
          </a:stretch>
        </p:blipFill>
        <p:spPr>
          <a:xfrm>
            <a:off x="52388" y="1066800"/>
            <a:ext cx="8939212" cy="4953000"/>
          </a:xfrm>
          <a:prstGeom prst="rect">
            <a:avLst/>
          </a:prstGeom>
        </p:spPr>
      </p:pic>
    </p:spTree>
    <p:extLst>
      <p:ext uri="{BB962C8B-B14F-4D97-AF65-F5344CB8AC3E}">
        <p14:creationId xmlns:p14="http://schemas.microsoft.com/office/powerpoint/2010/main" val="85340455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a:extLst>
              <a:ext uri="{FF2B5EF4-FFF2-40B4-BE49-F238E27FC236}">
                <a16:creationId xmlns:a16="http://schemas.microsoft.com/office/drawing/2014/main" xmlns="" id="{04CA587E-BB18-466B-BC22-4C78766B1A53}"/>
              </a:ext>
            </a:extLst>
          </p:cNvPr>
          <p:cNvSpPr>
            <a:spLocks noGrp="1"/>
          </p:cNvSpPr>
          <p:nvPr>
            <p:ph type="title"/>
          </p:nvPr>
        </p:nvSpPr>
        <p:spPr>
          <a:xfrm>
            <a:off x="0" y="0"/>
            <a:ext cx="6457950" cy="1066800"/>
          </a:xfrm>
        </p:spPr>
        <p:txBody>
          <a:bodyPr/>
          <a:lstStyle/>
          <a:p>
            <a:pPr marL="0" indent="0">
              <a:buNone/>
            </a:pPr>
            <a:r>
              <a:rPr lang="en-IN" sz="3200" b="1" dirty="0">
                <a:solidFill>
                  <a:srgbClr val="FF0000"/>
                </a:solidFill>
              </a:rPr>
              <a:t>Types of Images </a:t>
            </a:r>
          </a:p>
        </p:txBody>
      </p:sp>
      <p:pic>
        <p:nvPicPr>
          <p:cNvPr id="5124" name="Picture 3" descr="download.png">
            <a:extLst>
              <a:ext uri="{FF2B5EF4-FFF2-40B4-BE49-F238E27FC236}">
                <a16:creationId xmlns:a16="http://schemas.microsoft.com/office/drawing/2014/main" xmlns="" id="{ADDB3DC1-B7AD-4244-B13B-04FA1ECC37C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457950" y="0"/>
            <a:ext cx="2686050" cy="982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Content Placeholder 2"/>
          <p:cNvSpPr>
            <a:spLocks noGrp="1"/>
          </p:cNvSpPr>
          <p:nvPr>
            <p:ph idx="1"/>
          </p:nvPr>
        </p:nvSpPr>
        <p:spPr>
          <a:xfrm>
            <a:off x="152400" y="982663"/>
            <a:ext cx="8763000" cy="5779168"/>
          </a:xfrm>
        </p:spPr>
        <p:txBody>
          <a:bodyPr/>
          <a:lstStyle/>
          <a:p>
            <a:pPr marL="0" indent="0">
              <a:buNone/>
            </a:pPr>
            <a:r>
              <a:rPr lang="en-IN" b="1" dirty="0" smtClean="0"/>
              <a:t>Color images</a:t>
            </a:r>
          </a:p>
          <a:p>
            <a:pPr marL="0" indent="0">
              <a:buNone/>
            </a:pPr>
            <a:endParaRPr lang="en-IN" b="1" dirty="0"/>
          </a:p>
        </p:txBody>
      </p:sp>
      <p:pic>
        <p:nvPicPr>
          <p:cNvPr id="2" name="Picture 1"/>
          <p:cNvPicPr>
            <a:picLocks noChangeAspect="1"/>
          </p:cNvPicPr>
          <p:nvPr/>
        </p:nvPicPr>
        <p:blipFill>
          <a:blip r:embed="rId3"/>
          <a:stretch>
            <a:fillRect/>
          </a:stretch>
        </p:blipFill>
        <p:spPr>
          <a:xfrm>
            <a:off x="2286000" y="1828800"/>
            <a:ext cx="4872037" cy="4784659"/>
          </a:xfrm>
          <a:prstGeom prst="rect">
            <a:avLst/>
          </a:prstGeom>
        </p:spPr>
      </p:pic>
    </p:spTree>
    <p:extLst>
      <p:ext uri="{BB962C8B-B14F-4D97-AF65-F5344CB8AC3E}">
        <p14:creationId xmlns:p14="http://schemas.microsoft.com/office/powerpoint/2010/main" val="2110419923"/>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a:extLst>
              <a:ext uri="{FF2B5EF4-FFF2-40B4-BE49-F238E27FC236}">
                <a16:creationId xmlns:a16="http://schemas.microsoft.com/office/drawing/2014/main" xmlns="" id="{04CA587E-BB18-466B-BC22-4C78766B1A53}"/>
              </a:ext>
            </a:extLst>
          </p:cNvPr>
          <p:cNvSpPr>
            <a:spLocks noGrp="1"/>
          </p:cNvSpPr>
          <p:nvPr>
            <p:ph type="title"/>
          </p:nvPr>
        </p:nvSpPr>
        <p:spPr>
          <a:xfrm>
            <a:off x="0" y="0"/>
            <a:ext cx="6457950" cy="1066800"/>
          </a:xfrm>
        </p:spPr>
        <p:txBody>
          <a:bodyPr/>
          <a:lstStyle/>
          <a:p>
            <a:pPr marL="0" indent="0" algn="l">
              <a:buNone/>
            </a:pPr>
            <a:r>
              <a:rPr lang="en-IN" sz="3200" b="1" dirty="0" smtClean="0">
                <a:solidFill>
                  <a:srgbClr val="FF0000"/>
                </a:solidFill>
              </a:rPr>
              <a:t>Template Matching</a:t>
            </a:r>
            <a:endParaRPr lang="en-IN" sz="3200" b="1" dirty="0">
              <a:solidFill>
                <a:srgbClr val="FF0000"/>
              </a:solidFill>
            </a:endParaRPr>
          </a:p>
        </p:txBody>
      </p:sp>
      <p:pic>
        <p:nvPicPr>
          <p:cNvPr id="5124" name="Picture 3" descr="download.png">
            <a:extLst>
              <a:ext uri="{FF2B5EF4-FFF2-40B4-BE49-F238E27FC236}">
                <a16:creationId xmlns:a16="http://schemas.microsoft.com/office/drawing/2014/main" xmlns="" id="{ADDB3DC1-B7AD-4244-B13B-04FA1ECC37C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457950" y="0"/>
            <a:ext cx="2686050" cy="982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p:nvSpPr>
        <p:spPr>
          <a:xfrm>
            <a:off x="0" y="350611"/>
            <a:ext cx="8991600" cy="584775"/>
          </a:xfrm>
          <a:prstGeom prst="rect">
            <a:avLst/>
          </a:prstGeom>
        </p:spPr>
        <p:txBody>
          <a:bodyPr wrap="square">
            <a:spAutoFit/>
          </a:bodyPr>
          <a:lstStyle/>
          <a:p>
            <a:pPr marL="457200" indent="-457200">
              <a:buFont typeface="Arial" panose="020B0604020202020204" pitchFamily="34" charset="0"/>
              <a:buChar char="•"/>
            </a:pPr>
            <a:endParaRPr lang="en-IN" sz="3200" dirty="0"/>
          </a:p>
        </p:txBody>
      </p:sp>
      <p:pic>
        <p:nvPicPr>
          <p:cNvPr id="2" name="Picture 1"/>
          <p:cNvPicPr>
            <a:picLocks noChangeAspect="1"/>
          </p:cNvPicPr>
          <p:nvPr/>
        </p:nvPicPr>
        <p:blipFill>
          <a:blip r:embed="rId4"/>
          <a:stretch>
            <a:fillRect/>
          </a:stretch>
        </p:blipFill>
        <p:spPr>
          <a:xfrm>
            <a:off x="838200" y="1752600"/>
            <a:ext cx="6872287" cy="3838575"/>
          </a:xfrm>
          <a:prstGeom prst="rect">
            <a:avLst/>
          </a:prstGeom>
        </p:spPr>
      </p:pic>
    </p:spTree>
    <p:extLst>
      <p:ext uri="{BB962C8B-B14F-4D97-AF65-F5344CB8AC3E}">
        <p14:creationId xmlns:p14="http://schemas.microsoft.com/office/powerpoint/2010/main" val="20169433"/>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a:extLst>
              <a:ext uri="{FF2B5EF4-FFF2-40B4-BE49-F238E27FC236}">
                <a16:creationId xmlns:a16="http://schemas.microsoft.com/office/drawing/2014/main" xmlns="" id="{04CA587E-BB18-466B-BC22-4C78766B1A53}"/>
              </a:ext>
            </a:extLst>
          </p:cNvPr>
          <p:cNvSpPr>
            <a:spLocks noGrp="1"/>
          </p:cNvSpPr>
          <p:nvPr>
            <p:ph type="title"/>
          </p:nvPr>
        </p:nvSpPr>
        <p:spPr>
          <a:xfrm>
            <a:off x="0" y="0"/>
            <a:ext cx="6457950" cy="1066800"/>
          </a:xfrm>
        </p:spPr>
        <p:txBody>
          <a:bodyPr/>
          <a:lstStyle/>
          <a:p>
            <a:pPr marL="0" indent="0" algn="l">
              <a:buNone/>
            </a:pPr>
            <a:r>
              <a:rPr lang="en-IN" sz="3200" b="1" dirty="0" smtClean="0">
                <a:solidFill>
                  <a:srgbClr val="FF0000"/>
                </a:solidFill>
              </a:rPr>
              <a:t>Template Matching</a:t>
            </a:r>
            <a:endParaRPr lang="en-IN" sz="3200" b="1" dirty="0">
              <a:solidFill>
                <a:srgbClr val="FF0000"/>
              </a:solidFill>
            </a:endParaRPr>
          </a:p>
        </p:txBody>
      </p:sp>
      <p:pic>
        <p:nvPicPr>
          <p:cNvPr id="5124" name="Picture 3" descr="download.png">
            <a:extLst>
              <a:ext uri="{FF2B5EF4-FFF2-40B4-BE49-F238E27FC236}">
                <a16:creationId xmlns:a16="http://schemas.microsoft.com/office/drawing/2014/main" xmlns="" id="{ADDB3DC1-B7AD-4244-B13B-04FA1ECC37C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457950" y="0"/>
            <a:ext cx="2686050" cy="982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p:nvSpPr>
        <p:spPr>
          <a:xfrm>
            <a:off x="0" y="350611"/>
            <a:ext cx="8991600" cy="584775"/>
          </a:xfrm>
          <a:prstGeom prst="rect">
            <a:avLst/>
          </a:prstGeom>
        </p:spPr>
        <p:txBody>
          <a:bodyPr wrap="square">
            <a:spAutoFit/>
          </a:bodyPr>
          <a:lstStyle/>
          <a:p>
            <a:pPr marL="457200" indent="-457200">
              <a:buFont typeface="Arial" panose="020B0604020202020204" pitchFamily="34" charset="0"/>
              <a:buChar char="•"/>
            </a:pPr>
            <a:endParaRPr lang="en-IN" sz="3200" dirty="0"/>
          </a:p>
        </p:txBody>
      </p:sp>
      <p:pic>
        <p:nvPicPr>
          <p:cNvPr id="3" name="Picture 2"/>
          <p:cNvPicPr>
            <a:picLocks noChangeAspect="1"/>
          </p:cNvPicPr>
          <p:nvPr/>
        </p:nvPicPr>
        <p:blipFill>
          <a:blip r:embed="rId4"/>
          <a:stretch>
            <a:fillRect/>
          </a:stretch>
        </p:blipFill>
        <p:spPr>
          <a:xfrm>
            <a:off x="762000" y="1092467"/>
            <a:ext cx="7239000" cy="5103995"/>
          </a:xfrm>
          <a:prstGeom prst="rect">
            <a:avLst/>
          </a:prstGeom>
        </p:spPr>
      </p:pic>
    </p:spTree>
    <p:extLst>
      <p:ext uri="{BB962C8B-B14F-4D97-AF65-F5344CB8AC3E}">
        <p14:creationId xmlns:p14="http://schemas.microsoft.com/office/powerpoint/2010/main" val="3941300694"/>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a:extLst>
              <a:ext uri="{FF2B5EF4-FFF2-40B4-BE49-F238E27FC236}">
                <a16:creationId xmlns:a16="http://schemas.microsoft.com/office/drawing/2014/main" xmlns="" id="{04CA587E-BB18-466B-BC22-4C78766B1A53}"/>
              </a:ext>
            </a:extLst>
          </p:cNvPr>
          <p:cNvSpPr>
            <a:spLocks noGrp="1"/>
          </p:cNvSpPr>
          <p:nvPr>
            <p:ph type="title"/>
          </p:nvPr>
        </p:nvSpPr>
        <p:spPr>
          <a:xfrm>
            <a:off x="0" y="0"/>
            <a:ext cx="6457950" cy="1066800"/>
          </a:xfrm>
        </p:spPr>
        <p:txBody>
          <a:bodyPr/>
          <a:lstStyle/>
          <a:p>
            <a:pPr marL="0" indent="0" algn="l">
              <a:buNone/>
            </a:pPr>
            <a:r>
              <a:rPr lang="en-IN" sz="3200" b="1" dirty="0" smtClean="0">
                <a:solidFill>
                  <a:srgbClr val="FF0000"/>
                </a:solidFill>
              </a:rPr>
              <a:t>Hough Transform</a:t>
            </a:r>
            <a:endParaRPr lang="en-IN" sz="3200" b="1" dirty="0">
              <a:solidFill>
                <a:srgbClr val="FF0000"/>
              </a:solidFill>
            </a:endParaRPr>
          </a:p>
        </p:txBody>
      </p:sp>
      <p:pic>
        <p:nvPicPr>
          <p:cNvPr id="5124" name="Picture 3" descr="download.png">
            <a:extLst>
              <a:ext uri="{FF2B5EF4-FFF2-40B4-BE49-F238E27FC236}">
                <a16:creationId xmlns:a16="http://schemas.microsoft.com/office/drawing/2014/main" xmlns="" id="{ADDB3DC1-B7AD-4244-B13B-04FA1ECC37C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457950" y="0"/>
            <a:ext cx="2686050" cy="982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p:nvSpPr>
        <p:spPr>
          <a:xfrm>
            <a:off x="0" y="350611"/>
            <a:ext cx="8991600" cy="584775"/>
          </a:xfrm>
          <a:prstGeom prst="rect">
            <a:avLst/>
          </a:prstGeom>
        </p:spPr>
        <p:txBody>
          <a:bodyPr wrap="square">
            <a:spAutoFit/>
          </a:bodyPr>
          <a:lstStyle/>
          <a:p>
            <a:pPr marL="457200" indent="-457200">
              <a:buFont typeface="Arial" panose="020B0604020202020204" pitchFamily="34" charset="0"/>
              <a:buChar char="•"/>
            </a:pPr>
            <a:endParaRPr lang="en-IN" sz="3200" dirty="0"/>
          </a:p>
        </p:txBody>
      </p:sp>
      <p:sp>
        <p:nvSpPr>
          <p:cNvPr id="4" name="Rectangle 3"/>
          <p:cNvSpPr/>
          <p:nvPr/>
        </p:nvSpPr>
        <p:spPr>
          <a:xfrm>
            <a:off x="152400" y="982663"/>
            <a:ext cx="8763000" cy="5262979"/>
          </a:xfrm>
          <a:prstGeom prst="rect">
            <a:avLst/>
          </a:prstGeom>
        </p:spPr>
        <p:txBody>
          <a:bodyPr wrap="square">
            <a:spAutoFit/>
          </a:bodyPr>
          <a:lstStyle/>
          <a:p>
            <a:pPr marL="342900" indent="-342900">
              <a:buFont typeface="Arial" panose="020B0604020202020204" pitchFamily="34" charset="0"/>
              <a:buChar char="•"/>
            </a:pPr>
            <a:r>
              <a:rPr lang="en-IN" sz="2800" dirty="0"/>
              <a:t>The Hough transform is a technique which can be used to </a:t>
            </a:r>
            <a:r>
              <a:rPr lang="en-IN" sz="2800" b="1" dirty="0"/>
              <a:t>isolate features </a:t>
            </a:r>
            <a:r>
              <a:rPr lang="en-IN" sz="2800" dirty="0"/>
              <a:t>of a </a:t>
            </a:r>
            <a:r>
              <a:rPr lang="en-IN" sz="2800" b="1" dirty="0"/>
              <a:t>particular shape </a:t>
            </a:r>
            <a:r>
              <a:rPr lang="en-IN" sz="2800" dirty="0"/>
              <a:t>within an image. </a:t>
            </a:r>
            <a:endParaRPr lang="en-IN" sz="2800" dirty="0" smtClean="0"/>
          </a:p>
          <a:p>
            <a:pPr marL="342900" indent="-342900">
              <a:buFont typeface="Arial" panose="020B0604020202020204" pitchFamily="34" charset="0"/>
              <a:buChar char="•"/>
            </a:pPr>
            <a:r>
              <a:rPr lang="en-IN" sz="2800" dirty="0" smtClean="0"/>
              <a:t>Because </a:t>
            </a:r>
            <a:r>
              <a:rPr lang="en-IN" sz="2800" dirty="0"/>
              <a:t>it requires that the desired features be specified in some </a:t>
            </a:r>
            <a:r>
              <a:rPr lang="en-IN" sz="2800" b="1" dirty="0"/>
              <a:t>parametric form</a:t>
            </a:r>
            <a:r>
              <a:rPr lang="en-IN" sz="2800" dirty="0"/>
              <a:t>, the </a:t>
            </a:r>
            <a:r>
              <a:rPr lang="en-IN" sz="2800" i="1" dirty="0"/>
              <a:t>classical</a:t>
            </a:r>
            <a:r>
              <a:rPr lang="en-IN" sz="2800" dirty="0"/>
              <a:t> Hough transform is most commonly used for the detection of regular </a:t>
            </a:r>
            <a:r>
              <a:rPr lang="en-IN" sz="2800" b="1" dirty="0"/>
              <a:t>curves </a:t>
            </a:r>
            <a:r>
              <a:rPr lang="en-IN" sz="2800" dirty="0"/>
              <a:t>such as </a:t>
            </a:r>
            <a:r>
              <a:rPr lang="en-IN" sz="2800" b="1" dirty="0"/>
              <a:t>lines, circles, ellipses</a:t>
            </a:r>
            <a:r>
              <a:rPr lang="en-IN" sz="2800" dirty="0"/>
              <a:t>, </a:t>
            </a:r>
            <a:r>
              <a:rPr lang="en-IN" sz="2800" dirty="0" smtClean="0"/>
              <a:t>etc.</a:t>
            </a:r>
          </a:p>
          <a:p>
            <a:pPr marL="342900" indent="-342900">
              <a:buFont typeface="Arial" panose="020B0604020202020204" pitchFamily="34" charset="0"/>
              <a:buChar char="•"/>
            </a:pPr>
            <a:r>
              <a:rPr lang="en-IN" sz="2800" dirty="0" smtClean="0">
                <a:solidFill>
                  <a:srgbClr val="000000"/>
                </a:solidFill>
                <a:latin typeface="Times New Roman" panose="02020603050405020304" pitchFamily="18" charset="0"/>
              </a:rPr>
              <a:t>The </a:t>
            </a:r>
            <a:r>
              <a:rPr lang="en-IN" sz="2800" dirty="0" smtClean="0">
                <a:solidFill>
                  <a:srgbClr val="000000"/>
                </a:solidFill>
                <a:latin typeface="Times New Roman" panose="02020603050405020304" pitchFamily="18" charset="0"/>
              </a:rPr>
              <a:t>idea </a:t>
            </a:r>
            <a:r>
              <a:rPr lang="en-IN" sz="2800" dirty="0">
                <a:solidFill>
                  <a:srgbClr val="000000"/>
                </a:solidFill>
                <a:latin typeface="Times New Roman" panose="02020603050405020304" pitchFamily="18" charset="0"/>
              </a:rPr>
              <a:t>behind the Hough technique for </a:t>
            </a:r>
            <a:r>
              <a:rPr lang="en-IN" sz="2800" b="1" dirty="0">
                <a:solidFill>
                  <a:srgbClr val="000000"/>
                </a:solidFill>
                <a:latin typeface="Times New Roman" panose="02020603050405020304" pitchFamily="18" charset="0"/>
              </a:rPr>
              <a:t>line detection </a:t>
            </a:r>
            <a:r>
              <a:rPr lang="en-IN" sz="2800" dirty="0">
                <a:solidFill>
                  <a:srgbClr val="000000"/>
                </a:solidFill>
                <a:latin typeface="Times New Roman" panose="02020603050405020304" pitchFamily="18" charset="0"/>
              </a:rPr>
              <a:t>is that each input measurement (</a:t>
            </a:r>
            <a:r>
              <a:rPr lang="en-IN" sz="2800" i="1" dirty="0">
                <a:solidFill>
                  <a:srgbClr val="000000"/>
                </a:solidFill>
                <a:latin typeface="Times New Roman" panose="02020603050405020304" pitchFamily="18" charset="0"/>
              </a:rPr>
              <a:t>e.g.</a:t>
            </a:r>
            <a:r>
              <a:rPr lang="en-IN" sz="2800" dirty="0">
                <a:solidFill>
                  <a:srgbClr val="000000"/>
                </a:solidFill>
                <a:latin typeface="Times New Roman" panose="02020603050405020304" pitchFamily="18" charset="0"/>
              </a:rPr>
              <a:t> </a:t>
            </a:r>
            <a:r>
              <a:rPr lang="en-IN" sz="2800" b="1" dirty="0">
                <a:solidFill>
                  <a:srgbClr val="000000"/>
                </a:solidFill>
                <a:latin typeface="Times New Roman" panose="02020603050405020304" pitchFamily="18" charset="0"/>
              </a:rPr>
              <a:t>coordinate point</a:t>
            </a:r>
            <a:r>
              <a:rPr lang="en-IN" sz="2800" dirty="0">
                <a:solidFill>
                  <a:srgbClr val="000000"/>
                </a:solidFill>
                <a:latin typeface="Times New Roman" panose="02020603050405020304" pitchFamily="18" charset="0"/>
              </a:rPr>
              <a:t>) indicates its contribution to a </a:t>
            </a:r>
            <a:r>
              <a:rPr lang="en-IN" sz="2800" b="1" dirty="0">
                <a:solidFill>
                  <a:srgbClr val="000000"/>
                </a:solidFill>
                <a:latin typeface="Times New Roman" panose="02020603050405020304" pitchFamily="18" charset="0"/>
              </a:rPr>
              <a:t>globally consistent solution </a:t>
            </a:r>
            <a:r>
              <a:rPr lang="en-IN" sz="2800" dirty="0">
                <a:solidFill>
                  <a:srgbClr val="000000"/>
                </a:solidFill>
                <a:latin typeface="Times New Roman" panose="02020603050405020304" pitchFamily="18" charset="0"/>
              </a:rPr>
              <a:t>(</a:t>
            </a:r>
            <a:r>
              <a:rPr lang="en-IN" sz="2800" i="1" dirty="0">
                <a:solidFill>
                  <a:srgbClr val="000000"/>
                </a:solidFill>
                <a:latin typeface="Times New Roman" panose="02020603050405020304" pitchFamily="18" charset="0"/>
              </a:rPr>
              <a:t>e.g.</a:t>
            </a:r>
            <a:r>
              <a:rPr lang="en-IN" sz="2800" dirty="0">
                <a:solidFill>
                  <a:srgbClr val="000000"/>
                </a:solidFill>
                <a:latin typeface="Times New Roman" panose="02020603050405020304" pitchFamily="18" charset="0"/>
              </a:rPr>
              <a:t> the physical line which gave rise to that image point</a:t>
            </a:r>
            <a:r>
              <a:rPr lang="en-IN" sz="2800" dirty="0" smtClean="0">
                <a:solidFill>
                  <a:srgbClr val="000000"/>
                </a:solidFill>
                <a:latin typeface="Times New Roman" panose="02020603050405020304" pitchFamily="18" charset="0"/>
              </a:rPr>
              <a:t>).</a:t>
            </a:r>
            <a:endParaRPr lang="en-IN" sz="2800" dirty="0">
              <a:solidFill>
                <a:srgbClr val="000000"/>
              </a:solidFill>
              <a:latin typeface="Times New Roman" panose="02020603050405020304" pitchFamily="18" charset="0"/>
            </a:endParaRPr>
          </a:p>
        </p:txBody>
      </p:sp>
    </p:spTree>
    <p:extLst>
      <p:ext uri="{BB962C8B-B14F-4D97-AF65-F5344CB8AC3E}">
        <p14:creationId xmlns:p14="http://schemas.microsoft.com/office/powerpoint/2010/main" val="3680527126"/>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a:extLst>
              <a:ext uri="{FF2B5EF4-FFF2-40B4-BE49-F238E27FC236}">
                <a16:creationId xmlns:a16="http://schemas.microsoft.com/office/drawing/2014/main" xmlns="" id="{04CA587E-BB18-466B-BC22-4C78766B1A53}"/>
              </a:ext>
            </a:extLst>
          </p:cNvPr>
          <p:cNvSpPr>
            <a:spLocks noGrp="1"/>
          </p:cNvSpPr>
          <p:nvPr>
            <p:ph type="title"/>
          </p:nvPr>
        </p:nvSpPr>
        <p:spPr>
          <a:xfrm>
            <a:off x="0" y="0"/>
            <a:ext cx="6457950" cy="1066800"/>
          </a:xfrm>
        </p:spPr>
        <p:txBody>
          <a:bodyPr/>
          <a:lstStyle/>
          <a:p>
            <a:pPr marL="0" indent="0" algn="l">
              <a:buNone/>
            </a:pPr>
            <a:r>
              <a:rPr lang="en-IN" sz="3200" b="1" dirty="0" smtClean="0">
                <a:solidFill>
                  <a:srgbClr val="FF0000"/>
                </a:solidFill>
              </a:rPr>
              <a:t>Hough Transform</a:t>
            </a:r>
            <a:endParaRPr lang="en-IN" sz="3200" b="1" dirty="0">
              <a:solidFill>
                <a:srgbClr val="FF0000"/>
              </a:solidFill>
            </a:endParaRPr>
          </a:p>
        </p:txBody>
      </p:sp>
      <p:pic>
        <p:nvPicPr>
          <p:cNvPr id="5124" name="Picture 3" descr="download.png">
            <a:extLst>
              <a:ext uri="{FF2B5EF4-FFF2-40B4-BE49-F238E27FC236}">
                <a16:creationId xmlns:a16="http://schemas.microsoft.com/office/drawing/2014/main" xmlns="" id="{ADDB3DC1-B7AD-4244-B13B-04FA1ECC37C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457950" y="0"/>
            <a:ext cx="2686050" cy="982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p:nvSpPr>
        <p:spPr>
          <a:xfrm>
            <a:off x="0" y="350611"/>
            <a:ext cx="8991600" cy="584775"/>
          </a:xfrm>
          <a:prstGeom prst="rect">
            <a:avLst/>
          </a:prstGeom>
        </p:spPr>
        <p:txBody>
          <a:bodyPr wrap="square">
            <a:spAutoFit/>
          </a:bodyPr>
          <a:lstStyle/>
          <a:p>
            <a:pPr marL="457200" indent="-457200">
              <a:buFont typeface="Arial" panose="020B0604020202020204" pitchFamily="34" charset="0"/>
              <a:buChar char="•"/>
            </a:pPr>
            <a:endParaRPr lang="en-IN" sz="3200" dirty="0"/>
          </a:p>
        </p:txBody>
      </p:sp>
      <p:sp>
        <p:nvSpPr>
          <p:cNvPr id="4" name="Rectangle 3"/>
          <p:cNvSpPr/>
          <p:nvPr/>
        </p:nvSpPr>
        <p:spPr>
          <a:xfrm>
            <a:off x="304800" y="982663"/>
            <a:ext cx="8610600" cy="3108543"/>
          </a:xfrm>
          <a:prstGeom prst="rect">
            <a:avLst/>
          </a:prstGeom>
        </p:spPr>
        <p:txBody>
          <a:bodyPr wrap="square">
            <a:spAutoFit/>
          </a:bodyPr>
          <a:lstStyle/>
          <a:p>
            <a:pPr marL="342900" indent="-342900">
              <a:buFont typeface="Arial" panose="020B0604020202020204" pitchFamily="34" charset="0"/>
              <a:buChar char="•"/>
            </a:pPr>
            <a:r>
              <a:rPr lang="en-IN" sz="2800" dirty="0">
                <a:solidFill>
                  <a:srgbClr val="000000"/>
                </a:solidFill>
                <a:latin typeface="Times New Roman" panose="02020603050405020304" pitchFamily="18" charset="0"/>
              </a:rPr>
              <a:t>As an example, consider the common problem of </a:t>
            </a:r>
            <a:r>
              <a:rPr lang="en-IN" sz="2800" b="1" dirty="0">
                <a:solidFill>
                  <a:srgbClr val="000000"/>
                </a:solidFill>
                <a:latin typeface="Times New Roman" panose="02020603050405020304" pitchFamily="18" charset="0"/>
              </a:rPr>
              <a:t>fitting</a:t>
            </a:r>
            <a:r>
              <a:rPr lang="en-IN" sz="2800" dirty="0">
                <a:solidFill>
                  <a:srgbClr val="000000"/>
                </a:solidFill>
                <a:latin typeface="Times New Roman" panose="02020603050405020304" pitchFamily="18" charset="0"/>
              </a:rPr>
              <a:t> a set of line segments to a </a:t>
            </a:r>
            <a:r>
              <a:rPr lang="en-IN" sz="2800" b="1" dirty="0">
                <a:solidFill>
                  <a:srgbClr val="000000"/>
                </a:solidFill>
                <a:latin typeface="Times New Roman" panose="02020603050405020304" pitchFamily="18" charset="0"/>
              </a:rPr>
              <a:t>set of discrete image points</a:t>
            </a:r>
            <a:r>
              <a:rPr lang="en-IN" sz="2800" dirty="0">
                <a:solidFill>
                  <a:srgbClr val="000000"/>
                </a:solidFill>
                <a:latin typeface="Times New Roman" panose="02020603050405020304" pitchFamily="18" charset="0"/>
              </a:rPr>
              <a:t> (</a:t>
            </a:r>
            <a:r>
              <a:rPr lang="en-IN" sz="2800" i="1" dirty="0">
                <a:solidFill>
                  <a:srgbClr val="000000"/>
                </a:solidFill>
                <a:latin typeface="Times New Roman" panose="02020603050405020304" pitchFamily="18" charset="0"/>
              </a:rPr>
              <a:t>e.g.</a:t>
            </a:r>
            <a:r>
              <a:rPr lang="en-IN" sz="2800" dirty="0">
                <a:solidFill>
                  <a:srgbClr val="000000"/>
                </a:solidFill>
                <a:latin typeface="Times New Roman" panose="02020603050405020304" pitchFamily="18" charset="0"/>
              </a:rPr>
              <a:t> pixel locations output from an edge detector). </a:t>
            </a:r>
          </a:p>
          <a:p>
            <a:pPr marL="342900" indent="-342900">
              <a:buFont typeface="Arial" panose="020B0604020202020204" pitchFamily="34" charset="0"/>
              <a:buChar char="•"/>
            </a:pPr>
            <a:r>
              <a:rPr lang="en-IN" sz="2800" dirty="0">
                <a:solidFill>
                  <a:srgbClr val="000000"/>
                </a:solidFill>
                <a:latin typeface="Times New Roman" panose="02020603050405020304" pitchFamily="18" charset="0"/>
              </a:rPr>
              <a:t>Figure </a:t>
            </a:r>
            <a:r>
              <a:rPr lang="en-IN" sz="2800" dirty="0" smtClean="0">
                <a:solidFill>
                  <a:srgbClr val="000000"/>
                </a:solidFill>
                <a:latin typeface="Times New Roman" panose="02020603050405020304" pitchFamily="18" charset="0"/>
              </a:rPr>
              <a:t>shows </a:t>
            </a:r>
            <a:r>
              <a:rPr lang="en-IN" sz="2800" dirty="0">
                <a:solidFill>
                  <a:srgbClr val="000000"/>
                </a:solidFill>
                <a:latin typeface="Times New Roman" panose="02020603050405020304" pitchFamily="18" charset="0"/>
              </a:rPr>
              <a:t>some possible solutions to this problem. </a:t>
            </a:r>
            <a:endParaRPr lang="en-IN" sz="2800" dirty="0" smtClean="0">
              <a:solidFill>
                <a:srgbClr val="000000"/>
              </a:solidFill>
              <a:latin typeface="Times New Roman" panose="02020603050405020304" pitchFamily="18" charset="0"/>
            </a:endParaRPr>
          </a:p>
          <a:p>
            <a:pPr marL="342900" indent="-342900">
              <a:buFont typeface="Arial" panose="020B0604020202020204" pitchFamily="34" charset="0"/>
              <a:buChar char="•"/>
            </a:pPr>
            <a:r>
              <a:rPr lang="en-IN" sz="2800" dirty="0" smtClean="0">
                <a:solidFill>
                  <a:srgbClr val="000000"/>
                </a:solidFill>
                <a:latin typeface="Times New Roman" panose="02020603050405020304" pitchFamily="18" charset="0"/>
              </a:rPr>
              <a:t>Here </a:t>
            </a:r>
            <a:r>
              <a:rPr lang="en-IN" sz="2800" dirty="0">
                <a:solidFill>
                  <a:srgbClr val="000000"/>
                </a:solidFill>
                <a:latin typeface="Times New Roman" panose="02020603050405020304" pitchFamily="18" charset="0"/>
              </a:rPr>
              <a:t>the lack of </a:t>
            </a:r>
            <a:r>
              <a:rPr lang="en-IN" sz="2800" b="1" i="1" dirty="0">
                <a:solidFill>
                  <a:srgbClr val="000000"/>
                </a:solidFill>
                <a:latin typeface="Times New Roman" panose="02020603050405020304" pitchFamily="18" charset="0"/>
              </a:rPr>
              <a:t>a priori</a:t>
            </a:r>
            <a:r>
              <a:rPr lang="en-IN" sz="2800" b="1" dirty="0">
                <a:solidFill>
                  <a:srgbClr val="000000"/>
                </a:solidFill>
                <a:latin typeface="Times New Roman" panose="02020603050405020304" pitchFamily="18" charset="0"/>
              </a:rPr>
              <a:t> knowledge </a:t>
            </a:r>
            <a:r>
              <a:rPr lang="en-IN" sz="2800" dirty="0">
                <a:solidFill>
                  <a:srgbClr val="000000"/>
                </a:solidFill>
                <a:latin typeface="Times New Roman" panose="02020603050405020304" pitchFamily="18" charset="0"/>
              </a:rPr>
              <a:t>about the number of </a:t>
            </a:r>
            <a:r>
              <a:rPr lang="en-IN" sz="2800" b="1" dirty="0">
                <a:solidFill>
                  <a:srgbClr val="000000"/>
                </a:solidFill>
                <a:latin typeface="Times New Roman" panose="02020603050405020304" pitchFamily="18" charset="0"/>
              </a:rPr>
              <a:t>desired</a:t>
            </a:r>
            <a:r>
              <a:rPr lang="en-IN" sz="2800" dirty="0">
                <a:solidFill>
                  <a:srgbClr val="000000"/>
                </a:solidFill>
                <a:latin typeface="Times New Roman" panose="02020603050405020304" pitchFamily="18" charset="0"/>
              </a:rPr>
              <a:t> line segments </a:t>
            </a:r>
            <a:r>
              <a:rPr lang="en-IN" sz="2800" dirty="0" smtClean="0">
                <a:solidFill>
                  <a:srgbClr val="000000"/>
                </a:solidFill>
                <a:latin typeface="Times New Roman" panose="02020603050405020304" pitchFamily="18" charset="0"/>
              </a:rPr>
              <a:t>render </a:t>
            </a:r>
            <a:r>
              <a:rPr lang="en-IN" sz="2800" dirty="0">
                <a:solidFill>
                  <a:srgbClr val="000000"/>
                </a:solidFill>
                <a:latin typeface="Times New Roman" panose="02020603050405020304" pitchFamily="18" charset="0"/>
              </a:rPr>
              <a:t>this problem under-constrained.</a:t>
            </a:r>
            <a:endParaRPr lang="en-IN" sz="2800" dirty="0"/>
          </a:p>
        </p:txBody>
      </p:sp>
      <p:pic>
        <p:nvPicPr>
          <p:cNvPr id="6" name="Picture 5"/>
          <p:cNvPicPr>
            <a:picLocks noChangeAspect="1"/>
          </p:cNvPicPr>
          <p:nvPr/>
        </p:nvPicPr>
        <p:blipFill>
          <a:blip r:embed="rId4"/>
          <a:stretch>
            <a:fillRect/>
          </a:stretch>
        </p:blipFill>
        <p:spPr>
          <a:xfrm>
            <a:off x="2450094" y="3810000"/>
            <a:ext cx="6438900" cy="2819400"/>
          </a:xfrm>
          <a:prstGeom prst="rect">
            <a:avLst/>
          </a:prstGeom>
        </p:spPr>
      </p:pic>
    </p:spTree>
    <p:extLst>
      <p:ext uri="{BB962C8B-B14F-4D97-AF65-F5344CB8AC3E}">
        <p14:creationId xmlns:p14="http://schemas.microsoft.com/office/powerpoint/2010/main" val="1552656558"/>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a:extLst>
              <a:ext uri="{FF2B5EF4-FFF2-40B4-BE49-F238E27FC236}">
                <a16:creationId xmlns:a16="http://schemas.microsoft.com/office/drawing/2014/main" xmlns="" id="{04CA587E-BB18-466B-BC22-4C78766B1A53}"/>
              </a:ext>
            </a:extLst>
          </p:cNvPr>
          <p:cNvSpPr>
            <a:spLocks noGrp="1"/>
          </p:cNvSpPr>
          <p:nvPr>
            <p:ph type="title"/>
          </p:nvPr>
        </p:nvSpPr>
        <p:spPr>
          <a:xfrm>
            <a:off x="0" y="0"/>
            <a:ext cx="6457950" cy="1066800"/>
          </a:xfrm>
        </p:spPr>
        <p:txBody>
          <a:bodyPr/>
          <a:lstStyle/>
          <a:p>
            <a:pPr marL="0" indent="0" algn="l">
              <a:buNone/>
            </a:pPr>
            <a:r>
              <a:rPr lang="en-IN" sz="3200" b="1" dirty="0" smtClean="0">
                <a:solidFill>
                  <a:srgbClr val="FF0000"/>
                </a:solidFill>
              </a:rPr>
              <a:t>Hough Transform</a:t>
            </a:r>
            <a:endParaRPr lang="en-IN" sz="3200" b="1" dirty="0">
              <a:solidFill>
                <a:srgbClr val="FF0000"/>
              </a:solidFill>
            </a:endParaRPr>
          </a:p>
        </p:txBody>
      </p:sp>
      <p:pic>
        <p:nvPicPr>
          <p:cNvPr id="5124" name="Picture 3" descr="download.png">
            <a:extLst>
              <a:ext uri="{FF2B5EF4-FFF2-40B4-BE49-F238E27FC236}">
                <a16:creationId xmlns:a16="http://schemas.microsoft.com/office/drawing/2014/main" xmlns="" id="{ADDB3DC1-B7AD-4244-B13B-04FA1ECC37C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457950" y="0"/>
            <a:ext cx="2686050" cy="982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p:nvSpPr>
        <p:spPr>
          <a:xfrm>
            <a:off x="0" y="350611"/>
            <a:ext cx="8991600" cy="584775"/>
          </a:xfrm>
          <a:prstGeom prst="rect">
            <a:avLst/>
          </a:prstGeom>
        </p:spPr>
        <p:txBody>
          <a:bodyPr wrap="square">
            <a:spAutoFit/>
          </a:bodyPr>
          <a:lstStyle/>
          <a:p>
            <a:pPr marL="457200" indent="-457200">
              <a:buFont typeface="Arial" panose="020B0604020202020204" pitchFamily="34" charset="0"/>
              <a:buChar char="•"/>
            </a:pPr>
            <a:endParaRPr lang="en-IN" sz="3200" dirty="0"/>
          </a:p>
        </p:txBody>
      </p:sp>
      <p:sp>
        <p:nvSpPr>
          <p:cNvPr id="4" name="Rectangle 3"/>
          <p:cNvSpPr/>
          <p:nvPr/>
        </p:nvSpPr>
        <p:spPr>
          <a:xfrm>
            <a:off x="304800" y="982663"/>
            <a:ext cx="8610600" cy="5755422"/>
          </a:xfrm>
          <a:prstGeom prst="rect">
            <a:avLst/>
          </a:prstGeom>
        </p:spPr>
        <p:txBody>
          <a:bodyPr wrap="square">
            <a:spAutoFit/>
          </a:bodyPr>
          <a:lstStyle/>
          <a:p>
            <a:pPr marL="342900" indent="-342900">
              <a:buFont typeface="Arial" panose="020B0604020202020204" pitchFamily="34" charset="0"/>
              <a:buChar char="•"/>
            </a:pPr>
            <a:r>
              <a:rPr lang="en-IN" sz="2800" dirty="0"/>
              <a:t>The </a:t>
            </a:r>
            <a:r>
              <a:rPr lang="en-IN" sz="2800" b="1" dirty="0"/>
              <a:t>Hough Space </a:t>
            </a:r>
            <a:r>
              <a:rPr lang="en-IN" sz="2800" dirty="0"/>
              <a:t>is a </a:t>
            </a:r>
            <a:r>
              <a:rPr lang="en-IN" sz="2800" b="1" dirty="0"/>
              <a:t>2D plane </a:t>
            </a:r>
            <a:r>
              <a:rPr lang="en-IN" sz="2800" dirty="0"/>
              <a:t>that has a </a:t>
            </a:r>
            <a:r>
              <a:rPr lang="en-IN" sz="2800" b="1" dirty="0"/>
              <a:t>horizontal</a:t>
            </a:r>
            <a:r>
              <a:rPr lang="en-IN" sz="2800" dirty="0"/>
              <a:t> </a:t>
            </a:r>
            <a:r>
              <a:rPr lang="en-IN" sz="2800" b="1" dirty="0"/>
              <a:t>axis</a:t>
            </a:r>
            <a:r>
              <a:rPr lang="en-IN" sz="2800" dirty="0"/>
              <a:t> representing the </a:t>
            </a:r>
            <a:r>
              <a:rPr lang="en-IN" sz="2800" b="1" dirty="0"/>
              <a:t>slope</a:t>
            </a:r>
            <a:r>
              <a:rPr lang="en-IN" sz="2800" dirty="0"/>
              <a:t> and the </a:t>
            </a:r>
            <a:r>
              <a:rPr lang="en-IN" sz="2800" b="1" dirty="0"/>
              <a:t>vertical axis </a:t>
            </a:r>
            <a:r>
              <a:rPr lang="en-IN" sz="2800" dirty="0"/>
              <a:t>representing the </a:t>
            </a:r>
            <a:r>
              <a:rPr lang="en-IN" sz="2800" b="1" dirty="0"/>
              <a:t>intercept</a:t>
            </a:r>
            <a:r>
              <a:rPr lang="en-IN" sz="2800" dirty="0"/>
              <a:t> of a </a:t>
            </a:r>
            <a:r>
              <a:rPr lang="en-IN" sz="2800" b="1" dirty="0"/>
              <a:t>line</a:t>
            </a:r>
            <a:r>
              <a:rPr lang="en-IN" sz="2800" dirty="0"/>
              <a:t> on the </a:t>
            </a:r>
            <a:r>
              <a:rPr lang="en-IN" sz="2800" b="1" dirty="0"/>
              <a:t>edge image</a:t>
            </a:r>
            <a:r>
              <a:rPr lang="en-IN" sz="2800" dirty="0" smtClean="0"/>
              <a:t>.</a:t>
            </a:r>
          </a:p>
          <a:p>
            <a:pPr marL="342900" indent="-342900">
              <a:buFont typeface="Arial" panose="020B0604020202020204" pitchFamily="34" charset="0"/>
              <a:buChar char="•"/>
            </a:pPr>
            <a:r>
              <a:rPr lang="en-IN" sz="2800" dirty="0" smtClean="0"/>
              <a:t>A </a:t>
            </a:r>
            <a:r>
              <a:rPr lang="en-IN" sz="2800" dirty="0"/>
              <a:t>line on an edge image is represented in the form </a:t>
            </a:r>
            <a:r>
              <a:rPr lang="en-IN" sz="2800" dirty="0" smtClean="0"/>
              <a:t>of   </a:t>
            </a:r>
            <a:r>
              <a:rPr lang="en-IN" sz="2800" dirty="0"/>
              <a:t> </a:t>
            </a:r>
            <a:r>
              <a:rPr lang="en-IN" sz="3200" b="1" i="1" dirty="0"/>
              <a:t>y = </a:t>
            </a:r>
            <a:r>
              <a:rPr lang="en-IN" sz="3200" b="1" i="1" dirty="0" err="1"/>
              <a:t>ax</a:t>
            </a:r>
            <a:r>
              <a:rPr lang="en-IN" sz="3200" b="1" i="1" dirty="0"/>
              <a:t> + </a:t>
            </a:r>
            <a:r>
              <a:rPr lang="en-IN" sz="3200" b="1" i="1" dirty="0" smtClean="0"/>
              <a:t>b</a:t>
            </a:r>
          </a:p>
          <a:p>
            <a:pPr marL="342900" indent="-342900">
              <a:buFont typeface="Arial" panose="020B0604020202020204" pitchFamily="34" charset="0"/>
              <a:buChar char="•"/>
            </a:pPr>
            <a:r>
              <a:rPr lang="en-IN" sz="2800" b="1" dirty="0"/>
              <a:t>One line </a:t>
            </a:r>
            <a:r>
              <a:rPr lang="en-IN" sz="2800" dirty="0"/>
              <a:t>on the edge image produces </a:t>
            </a:r>
            <a:r>
              <a:rPr lang="en-IN" sz="2800" b="1" dirty="0"/>
              <a:t>a point </a:t>
            </a:r>
            <a:r>
              <a:rPr lang="en-IN" sz="2800" dirty="0"/>
              <a:t>on the Hough Space since a line is characterized by its slope </a:t>
            </a:r>
            <a:r>
              <a:rPr lang="en-IN" sz="2800" i="1" dirty="0"/>
              <a:t>a</a:t>
            </a:r>
            <a:r>
              <a:rPr lang="en-IN" sz="2800" dirty="0"/>
              <a:t> and intercept </a:t>
            </a:r>
            <a:r>
              <a:rPr lang="en-IN" sz="2800" i="1" dirty="0"/>
              <a:t>b</a:t>
            </a:r>
            <a:r>
              <a:rPr lang="en-IN" sz="2800" dirty="0"/>
              <a:t>. </a:t>
            </a:r>
            <a:endParaRPr lang="en-IN" sz="2800" dirty="0" smtClean="0"/>
          </a:p>
          <a:p>
            <a:pPr marL="342900" indent="-342900">
              <a:buFont typeface="Arial" panose="020B0604020202020204" pitchFamily="34" charset="0"/>
              <a:buChar char="•"/>
            </a:pPr>
            <a:r>
              <a:rPr lang="en-IN" sz="2800" dirty="0" smtClean="0"/>
              <a:t>On </a:t>
            </a:r>
            <a:r>
              <a:rPr lang="en-IN" sz="2800" dirty="0"/>
              <a:t>the other hand, </a:t>
            </a:r>
            <a:r>
              <a:rPr lang="en-IN" sz="2800" b="1" dirty="0"/>
              <a:t>an edge point </a:t>
            </a:r>
            <a:r>
              <a:rPr lang="en-IN" sz="2800" dirty="0"/>
              <a:t>(</a:t>
            </a:r>
            <a:r>
              <a:rPr lang="en-IN" sz="2800" i="1" dirty="0"/>
              <a:t>xᵢ</a:t>
            </a:r>
            <a:r>
              <a:rPr lang="en-IN" sz="2800" dirty="0"/>
              <a:t>, </a:t>
            </a:r>
            <a:r>
              <a:rPr lang="en-IN" sz="2800" i="1" dirty="0"/>
              <a:t>yᵢ</a:t>
            </a:r>
            <a:r>
              <a:rPr lang="en-IN" sz="2800" dirty="0"/>
              <a:t>) on the edge image can have an </a:t>
            </a:r>
            <a:r>
              <a:rPr lang="en-IN" sz="2800" b="1" dirty="0"/>
              <a:t>infinite number of lines </a:t>
            </a:r>
            <a:r>
              <a:rPr lang="en-IN" sz="2800" dirty="0"/>
              <a:t>pass through it. </a:t>
            </a:r>
            <a:endParaRPr lang="en-IN" sz="2800" dirty="0" smtClean="0"/>
          </a:p>
          <a:p>
            <a:pPr marL="342900" indent="-342900">
              <a:buFont typeface="Arial" panose="020B0604020202020204" pitchFamily="34" charset="0"/>
              <a:buChar char="•"/>
            </a:pPr>
            <a:r>
              <a:rPr lang="en-IN" sz="2800" dirty="0" smtClean="0"/>
              <a:t>Therefore</a:t>
            </a:r>
            <a:r>
              <a:rPr lang="en-IN" sz="2800" dirty="0"/>
              <a:t>, an edge point </a:t>
            </a:r>
            <a:r>
              <a:rPr lang="en-IN" sz="2800" b="1" dirty="0"/>
              <a:t>produces</a:t>
            </a:r>
            <a:r>
              <a:rPr lang="en-IN" sz="2800" dirty="0"/>
              <a:t> </a:t>
            </a:r>
            <a:r>
              <a:rPr lang="en-IN" sz="2800" b="1" dirty="0"/>
              <a:t>a line </a:t>
            </a:r>
            <a:r>
              <a:rPr lang="en-IN" sz="2800" dirty="0"/>
              <a:t>in the Hough Space in the form of </a:t>
            </a:r>
            <a:r>
              <a:rPr lang="en-IN" sz="2800" b="1" i="1" dirty="0"/>
              <a:t>b = </a:t>
            </a:r>
            <a:r>
              <a:rPr lang="en-IN" sz="2800" b="1" i="1" dirty="0" err="1"/>
              <a:t>ax</a:t>
            </a:r>
            <a:r>
              <a:rPr lang="en-IN" sz="2800" b="1" i="1" dirty="0"/>
              <a:t>ᵢ + yᵢ</a:t>
            </a:r>
            <a:endParaRPr lang="en-IN" sz="2800" b="1" dirty="0"/>
          </a:p>
        </p:txBody>
      </p:sp>
    </p:spTree>
    <p:extLst>
      <p:ext uri="{BB962C8B-B14F-4D97-AF65-F5344CB8AC3E}">
        <p14:creationId xmlns:p14="http://schemas.microsoft.com/office/powerpoint/2010/main" val="2823503845"/>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a:extLst>
              <a:ext uri="{FF2B5EF4-FFF2-40B4-BE49-F238E27FC236}">
                <a16:creationId xmlns:a16="http://schemas.microsoft.com/office/drawing/2014/main" xmlns="" id="{04CA587E-BB18-466B-BC22-4C78766B1A53}"/>
              </a:ext>
            </a:extLst>
          </p:cNvPr>
          <p:cNvSpPr>
            <a:spLocks noGrp="1"/>
          </p:cNvSpPr>
          <p:nvPr>
            <p:ph type="title"/>
          </p:nvPr>
        </p:nvSpPr>
        <p:spPr>
          <a:xfrm>
            <a:off x="0" y="0"/>
            <a:ext cx="6457950" cy="1066800"/>
          </a:xfrm>
        </p:spPr>
        <p:txBody>
          <a:bodyPr/>
          <a:lstStyle/>
          <a:p>
            <a:pPr marL="0" indent="0" algn="l">
              <a:buNone/>
            </a:pPr>
            <a:r>
              <a:rPr lang="en-IN" sz="3200" b="1" dirty="0" smtClean="0">
                <a:solidFill>
                  <a:srgbClr val="FF0000"/>
                </a:solidFill>
              </a:rPr>
              <a:t>Hough Transform</a:t>
            </a:r>
            <a:endParaRPr lang="en-IN" sz="3200" b="1" dirty="0">
              <a:solidFill>
                <a:srgbClr val="FF0000"/>
              </a:solidFill>
            </a:endParaRPr>
          </a:p>
        </p:txBody>
      </p:sp>
      <p:pic>
        <p:nvPicPr>
          <p:cNvPr id="5124" name="Picture 3" descr="download.png">
            <a:extLst>
              <a:ext uri="{FF2B5EF4-FFF2-40B4-BE49-F238E27FC236}">
                <a16:creationId xmlns:a16="http://schemas.microsoft.com/office/drawing/2014/main" xmlns="" id="{ADDB3DC1-B7AD-4244-B13B-04FA1ECC37C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457950" y="0"/>
            <a:ext cx="2686050" cy="982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p:nvSpPr>
        <p:spPr>
          <a:xfrm>
            <a:off x="0" y="350611"/>
            <a:ext cx="8991600" cy="584775"/>
          </a:xfrm>
          <a:prstGeom prst="rect">
            <a:avLst/>
          </a:prstGeom>
        </p:spPr>
        <p:txBody>
          <a:bodyPr wrap="square">
            <a:spAutoFit/>
          </a:bodyPr>
          <a:lstStyle/>
          <a:p>
            <a:pPr marL="457200" indent="-457200">
              <a:buFont typeface="Arial" panose="020B0604020202020204" pitchFamily="34" charset="0"/>
              <a:buChar char="•"/>
            </a:pPr>
            <a:endParaRPr lang="en-IN" sz="3200" dirty="0"/>
          </a:p>
        </p:txBody>
      </p:sp>
      <p:sp>
        <p:nvSpPr>
          <p:cNvPr id="4" name="Rectangle 3"/>
          <p:cNvSpPr/>
          <p:nvPr/>
        </p:nvSpPr>
        <p:spPr>
          <a:xfrm>
            <a:off x="304800" y="982663"/>
            <a:ext cx="8610600" cy="3970318"/>
          </a:xfrm>
          <a:prstGeom prst="rect">
            <a:avLst/>
          </a:prstGeom>
        </p:spPr>
        <p:txBody>
          <a:bodyPr wrap="square">
            <a:spAutoFit/>
          </a:bodyPr>
          <a:lstStyle/>
          <a:p>
            <a:pPr marL="342900" indent="-342900">
              <a:buFont typeface="Arial" panose="020B0604020202020204" pitchFamily="34" charset="0"/>
              <a:buChar char="•"/>
            </a:pPr>
            <a:r>
              <a:rPr lang="en-IN" sz="2800" dirty="0"/>
              <a:t>In the Hough Transform algorithm, the Hough Space is used to determine whether </a:t>
            </a:r>
            <a:r>
              <a:rPr lang="en-IN" sz="2800" b="1" dirty="0" smtClean="0"/>
              <a:t>a line exists </a:t>
            </a:r>
            <a:r>
              <a:rPr lang="en-IN" sz="2800" dirty="0" smtClean="0"/>
              <a:t>in </a:t>
            </a:r>
            <a:r>
              <a:rPr lang="en-IN" sz="2800" dirty="0"/>
              <a:t>the edge image</a:t>
            </a:r>
            <a:r>
              <a:rPr lang="en-IN" sz="2800" dirty="0" smtClean="0"/>
              <a:t>.</a:t>
            </a:r>
          </a:p>
          <a:p>
            <a:pPr marL="342900" indent="-342900">
              <a:buFont typeface="Arial" panose="020B0604020202020204" pitchFamily="34" charset="0"/>
              <a:buChar char="•"/>
            </a:pPr>
            <a:r>
              <a:rPr lang="en-IN" sz="2800" dirty="0"/>
              <a:t>There is </a:t>
            </a:r>
            <a:r>
              <a:rPr lang="en-IN" sz="2800" b="1" dirty="0"/>
              <a:t>one flaw </a:t>
            </a:r>
            <a:r>
              <a:rPr lang="en-IN" sz="2800" dirty="0"/>
              <a:t>with representing lines in the form of </a:t>
            </a:r>
            <a:r>
              <a:rPr lang="en-IN" sz="2800" i="1" dirty="0"/>
              <a:t>y = </a:t>
            </a:r>
            <a:r>
              <a:rPr lang="en-IN" sz="2800" i="1" dirty="0" err="1"/>
              <a:t>ax</a:t>
            </a:r>
            <a:r>
              <a:rPr lang="en-IN" sz="2800" i="1" dirty="0"/>
              <a:t> + b</a:t>
            </a:r>
            <a:r>
              <a:rPr lang="en-IN" sz="2800" b="1" i="1" dirty="0"/>
              <a:t> </a:t>
            </a:r>
            <a:r>
              <a:rPr lang="en-IN" sz="2800" dirty="0"/>
              <a:t>and the Hough Space with the slope and intercept. </a:t>
            </a:r>
            <a:endParaRPr lang="en-IN" sz="2800" dirty="0" smtClean="0"/>
          </a:p>
          <a:p>
            <a:pPr marL="342900" indent="-342900">
              <a:buFont typeface="Arial" panose="020B0604020202020204" pitchFamily="34" charset="0"/>
              <a:buChar char="•"/>
            </a:pPr>
            <a:r>
              <a:rPr lang="en-IN" sz="2800" dirty="0" smtClean="0"/>
              <a:t>In </a:t>
            </a:r>
            <a:r>
              <a:rPr lang="en-IN" sz="2800" dirty="0"/>
              <a:t>this form, the algorithm won’t be able to detect </a:t>
            </a:r>
            <a:r>
              <a:rPr lang="en-IN" sz="2800" b="1" dirty="0"/>
              <a:t>vertical lines </a:t>
            </a:r>
            <a:r>
              <a:rPr lang="en-IN" sz="2800" dirty="0"/>
              <a:t>because the </a:t>
            </a:r>
            <a:r>
              <a:rPr lang="en-IN" sz="2800" b="1" dirty="0"/>
              <a:t>slope </a:t>
            </a:r>
            <a:r>
              <a:rPr lang="en-IN" sz="2800" b="1" i="1" dirty="0"/>
              <a:t>a</a:t>
            </a:r>
            <a:r>
              <a:rPr lang="en-IN" sz="2800" b="1" dirty="0"/>
              <a:t> is undefined</a:t>
            </a:r>
            <a:r>
              <a:rPr lang="en-IN" sz="2800" b="1" dirty="0" smtClean="0"/>
              <a:t>/ infinity </a:t>
            </a:r>
            <a:r>
              <a:rPr lang="en-IN" sz="2800" dirty="0"/>
              <a:t>for vertical lines </a:t>
            </a:r>
            <a:endParaRPr lang="en-IN" sz="2800" dirty="0" smtClean="0"/>
          </a:p>
        </p:txBody>
      </p:sp>
    </p:spTree>
    <p:extLst>
      <p:ext uri="{BB962C8B-B14F-4D97-AF65-F5344CB8AC3E}">
        <p14:creationId xmlns:p14="http://schemas.microsoft.com/office/powerpoint/2010/main" val="3459768200"/>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a:extLst>
              <a:ext uri="{FF2B5EF4-FFF2-40B4-BE49-F238E27FC236}">
                <a16:creationId xmlns:a16="http://schemas.microsoft.com/office/drawing/2014/main" xmlns="" id="{04CA587E-BB18-466B-BC22-4C78766B1A53}"/>
              </a:ext>
            </a:extLst>
          </p:cNvPr>
          <p:cNvSpPr>
            <a:spLocks noGrp="1"/>
          </p:cNvSpPr>
          <p:nvPr>
            <p:ph type="title"/>
          </p:nvPr>
        </p:nvSpPr>
        <p:spPr>
          <a:xfrm>
            <a:off x="0" y="0"/>
            <a:ext cx="6457950" cy="1066800"/>
          </a:xfrm>
        </p:spPr>
        <p:txBody>
          <a:bodyPr/>
          <a:lstStyle/>
          <a:p>
            <a:pPr marL="0" indent="0" algn="l">
              <a:buNone/>
            </a:pPr>
            <a:r>
              <a:rPr lang="en-IN" sz="3200" b="1" dirty="0" smtClean="0">
                <a:solidFill>
                  <a:srgbClr val="FF0000"/>
                </a:solidFill>
              </a:rPr>
              <a:t>Hough Transform</a:t>
            </a:r>
            <a:endParaRPr lang="en-IN" sz="3200" b="1" dirty="0">
              <a:solidFill>
                <a:srgbClr val="FF0000"/>
              </a:solidFill>
            </a:endParaRPr>
          </a:p>
        </p:txBody>
      </p:sp>
      <p:pic>
        <p:nvPicPr>
          <p:cNvPr id="5124" name="Picture 3" descr="download.png">
            <a:extLst>
              <a:ext uri="{FF2B5EF4-FFF2-40B4-BE49-F238E27FC236}">
                <a16:creationId xmlns:a16="http://schemas.microsoft.com/office/drawing/2014/main" xmlns="" id="{ADDB3DC1-B7AD-4244-B13B-04FA1ECC37C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457950" y="0"/>
            <a:ext cx="2686050" cy="982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p:nvSpPr>
        <p:spPr>
          <a:xfrm>
            <a:off x="0" y="350611"/>
            <a:ext cx="8991600" cy="584775"/>
          </a:xfrm>
          <a:prstGeom prst="rect">
            <a:avLst/>
          </a:prstGeom>
        </p:spPr>
        <p:txBody>
          <a:bodyPr wrap="square">
            <a:spAutoFit/>
          </a:bodyPr>
          <a:lstStyle/>
          <a:p>
            <a:pPr marL="457200" indent="-457200">
              <a:buFont typeface="Arial" panose="020B0604020202020204" pitchFamily="34" charset="0"/>
              <a:buChar char="•"/>
            </a:pPr>
            <a:endParaRPr lang="en-IN" sz="3200" dirty="0"/>
          </a:p>
        </p:txBody>
      </p:sp>
      <p:sp>
        <p:nvSpPr>
          <p:cNvPr id="4" name="Rectangle 3"/>
          <p:cNvSpPr/>
          <p:nvPr/>
        </p:nvSpPr>
        <p:spPr>
          <a:xfrm>
            <a:off x="304800" y="982663"/>
            <a:ext cx="8610600" cy="5509200"/>
          </a:xfrm>
          <a:prstGeom prst="rect">
            <a:avLst/>
          </a:prstGeom>
        </p:spPr>
        <p:txBody>
          <a:bodyPr wrap="square">
            <a:spAutoFit/>
          </a:bodyPr>
          <a:lstStyle/>
          <a:p>
            <a:pPr marL="342900" indent="-342900">
              <a:buFont typeface="Arial" panose="020B0604020202020204" pitchFamily="34" charset="0"/>
              <a:buChar char="•"/>
            </a:pPr>
            <a:r>
              <a:rPr lang="en-IN" sz="3200" dirty="0"/>
              <a:t>This means that a computer would need an </a:t>
            </a:r>
            <a:r>
              <a:rPr lang="en-IN" sz="3200" b="1" dirty="0"/>
              <a:t>infinite amount of memory</a:t>
            </a:r>
            <a:r>
              <a:rPr lang="en-IN" sz="3200" dirty="0"/>
              <a:t> to represent all possible values of </a:t>
            </a:r>
            <a:r>
              <a:rPr lang="en-IN" sz="3200" i="1" dirty="0"/>
              <a:t>a</a:t>
            </a:r>
            <a:r>
              <a:rPr lang="en-IN" sz="3200" dirty="0"/>
              <a:t>. </a:t>
            </a:r>
            <a:endParaRPr lang="en-IN" sz="3200" dirty="0" smtClean="0"/>
          </a:p>
          <a:p>
            <a:pPr marL="342900" indent="-342900">
              <a:buFont typeface="Arial" panose="020B0604020202020204" pitchFamily="34" charset="0"/>
              <a:buChar char="•"/>
            </a:pPr>
            <a:r>
              <a:rPr lang="en-IN" sz="3200" dirty="0" smtClean="0"/>
              <a:t>To </a:t>
            </a:r>
            <a:r>
              <a:rPr lang="en-IN" sz="3200" dirty="0"/>
              <a:t>avoid this issue, a </a:t>
            </a:r>
            <a:r>
              <a:rPr lang="en-IN" sz="3200" b="1" dirty="0"/>
              <a:t>straight line </a:t>
            </a:r>
            <a:r>
              <a:rPr lang="en-IN" sz="3200" dirty="0"/>
              <a:t>is instead represented by a </a:t>
            </a:r>
            <a:r>
              <a:rPr lang="en-IN" sz="3200" b="1" dirty="0"/>
              <a:t>line</a:t>
            </a:r>
            <a:r>
              <a:rPr lang="en-IN" sz="3200" dirty="0"/>
              <a:t> called the </a:t>
            </a:r>
            <a:r>
              <a:rPr lang="en-IN" sz="3200" b="1" dirty="0"/>
              <a:t>normal line </a:t>
            </a:r>
            <a:r>
              <a:rPr lang="en-IN" sz="3200" dirty="0"/>
              <a:t>that passes through the </a:t>
            </a:r>
            <a:r>
              <a:rPr lang="en-IN" sz="3200" b="1" dirty="0"/>
              <a:t>origin</a:t>
            </a:r>
            <a:r>
              <a:rPr lang="en-IN" sz="3200" dirty="0"/>
              <a:t> and </a:t>
            </a:r>
            <a:r>
              <a:rPr lang="en-IN" sz="3200" b="1" dirty="0"/>
              <a:t>perpendicular</a:t>
            </a:r>
            <a:r>
              <a:rPr lang="en-IN" sz="3200" dirty="0"/>
              <a:t> to that straight line. </a:t>
            </a:r>
            <a:endParaRPr lang="en-IN" sz="3200" dirty="0" smtClean="0"/>
          </a:p>
          <a:p>
            <a:pPr marL="342900" indent="-342900">
              <a:buFont typeface="Arial" panose="020B0604020202020204" pitchFamily="34" charset="0"/>
              <a:buChar char="•"/>
            </a:pPr>
            <a:r>
              <a:rPr lang="en-IN" sz="3200" dirty="0" smtClean="0"/>
              <a:t>The </a:t>
            </a:r>
            <a:r>
              <a:rPr lang="en-IN" sz="3200" dirty="0"/>
              <a:t>form of the normal line is </a:t>
            </a:r>
            <a:r>
              <a:rPr lang="en-IN" sz="3200" b="1" dirty="0"/>
              <a:t>ρ</a:t>
            </a:r>
            <a:r>
              <a:rPr lang="en-IN" sz="3200" b="1" i="1" dirty="0"/>
              <a:t> = x </a:t>
            </a:r>
            <a:r>
              <a:rPr lang="en-IN" sz="3200" b="1" i="1" dirty="0" err="1"/>
              <a:t>cos</a:t>
            </a:r>
            <a:r>
              <a:rPr lang="en-IN" sz="3200" b="1" i="1" dirty="0"/>
              <a:t>(</a:t>
            </a:r>
            <a:r>
              <a:rPr lang="en-IN" sz="3200" b="1" dirty="0"/>
              <a:t>θ</a:t>
            </a:r>
            <a:r>
              <a:rPr lang="en-IN" sz="3200" b="1" i="1" dirty="0"/>
              <a:t>) </a:t>
            </a:r>
            <a:r>
              <a:rPr lang="en-IN" sz="3200" b="1" i="1" dirty="0" smtClean="0"/>
              <a:t>+ y sin(</a:t>
            </a:r>
            <a:r>
              <a:rPr lang="en-IN" sz="3200" b="1" dirty="0" smtClean="0"/>
              <a:t>θ</a:t>
            </a:r>
            <a:r>
              <a:rPr lang="en-IN" sz="3200" b="1" i="1" dirty="0"/>
              <a:t>) </a:t>
            </a:r>
            <a:r>
              <a:rPr lang="en-IN" sz="3200" b="1" i="1" dirty="0" smtClean="0"/>
              <a:t>  </a:t>
            </a:r>
            <a:r>
              <a:rPr lang="en-IN" sz="3200" i="1" dirty="0"/>
              <a:t> </a:t>
            </a:r>
            <a:r>
              <a:rPr lang="en-IN" sz="3200" dirty="0"/>
              <a:t>where </a:t>
            </a:r>
            <a:r>
              <a:rPr lang="en-IN" sz="3200" b="1" dirty="0"/>
              <a:t>ρ</a:t>
            </a:r>
            <a:r>
              <a:rPr lang="en-IN" sz="3200" i="1" dirty="0"/>
              <a:t> </a:t>
            </a:r>
            <a:r>
              <a:rPr lang="en-IN" sz="3200" dirty="0"/>
              <a:t>is the length of the </a:t>
            </a:r>
            <a:r>
              <a:rPr lang="en-IN" sz="3200" b="1" dirty="0"/>
              <a:t>normal line </a:t>
            </a:r>
            <a:r>
              <a:rPr lang="en-IN" sz="3200" dirty="0"/>
              <a:t>and </a:t>
            </a:r>
            <a:r>
              <a:rPr lang="en-IN" sz="3200" b="1" dirty="0"/>
              <a:t>θ</a:t>
            </a:r>
            <a:r>
              <a:rPr lang="en-IN" sz="3200" dirty="0"/>
              <a:t> is the </a:t>
            </a:r>
            <a:r>
              <a:rPr lang="en-IN" sz="3200" b="1" dirty="0"/>
              <a:t>angle </a:t>
            </a:r>
            <a:r>
              <a:rPr lang="en-IN" sz="3200" dirty="0"/>
              <a:t>between the normal line and the x axis.</a:t>
            </a:r>
            <a:endParaRPr lang="en-IN" sz="3200" b="1" dirty="0"/>
          </a:p>
        </p:txBody>
      </p:sp>
    </p:spTree>
    <p:extLst>
      <p:ext uri="{BB962C8B-B14F-4D97-AF65-F5344CB8AC3E}">
        <p14:creationId xmlns:p14="http://schemas.microsoft.com/office/powerpoint/2010/main" val="2780759961"/>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a:extLst>
              <a:ext uri="{FF2B5EF4-FFF2-40B4-BE49-F238E27FC236}">
                <a16:creationId xmlns:a16="http://schemas.microsoft.com/office/drawing/2014/main" xmlns="" id="{04CA587E-BB18-466B-BC22-4C78766B1A53}"/>
              </a:ext>
            </a:extLst>
          </p:cNvPr>
          <p:cNvSpPr>
            <a:spLocks noGrp="1"/>
          </p:cNvSpPr>
          <p:nvPr>
            <p:ph type="title"/>
          </p:nvPr>
        </p:nvSpPr>
        <p:spPr>
          <a:xfrm>
            <a:off x="0" y="0"/>
            <a:ext cx="6457950" cy="1066800"/>
          </a:xfrm>
        </p:spPr>
        <p:txBody>
          <a:bodyPr/>
          <a:lstStyle/>
          <a:p>
            <a:pPr marL="0" indent="0" algn="l">
              <a:buNone/>
            </a:pPr>
            <a:r>
              <a:rPr lang="en-IN" sz="3200" b="1" dirty="0" smtClean="0">
                <a:solidFill>
                  <a:srgbClr val="FF0000"/>
                </a:solidFill>
              </a:rPr>
              <a:t>Hough Transform</a:t>
            </a:r>
            <a:endParaRPr lang="en-IN" sz="3200" b="1" dirty="0">
              <a:solidFill>
                <a:srgbClr val="FF0000"/>
              </a:solidFill>
            </a:endParaRPr>
          </a:p>
        </p:txBody>
      </p:sp>
      <p:pic>
        <p:nvPicPr>
          <p:cNvPr id="5124" name="Picture 3" descr="download.png">
            <a:extLst>
              <a:ext uri="{FF2B5EF4-FFF2-40B4-BE49-F238E27FC236}">
                <a16:creationId xmlns:a16="http://schemas.microsoft.com/office/drawing/2014/main" xmlns="" id="{ADDB3DC1-B7AD-4244-B13B-04FA1ECC37C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457950" y="0"/>
            <a:ext cx="2686050" cy="982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p:nvSpPr>
        <p:spPr>
          <a:xfrm>
            <a:off x="0" y="350611"/>
            <a:ext cx="8991600" cy="584775"/>
          </a:xfrm>
          <a:prstGeom prst="rect">
            <a:avLst/>
          </a:prstGeom>
        </p:spPr>
        <p:txBody>
          <a:bodyPr wrap="square">
            <a:spAutoFit/>
          </a:bodyPr>
          <a:lstStyle/>
          <a:p>
            <a:pPr marL="457200" indent="-457200">
              <a:buFont typeface="Arial" panose="020B0604020202020204" pitchFamily="34" charset="0"/>
              <a:buChar char="•"/>
            </a:pPr>
            <a:endParaRPr lang="en-IN" sz="3200" dirty="0"/>
          </a:p>
        </p:txBody>
      </p:sp>
      <p:sp>
        <p:nvSpPr>
          <p:cNvPr id="24" name="Rectangle 23"/>
          <p:cNvSpPr/>
          <p:nvPr/>
        </p:nvSpPr>
        <p:spPr>
          <a:xfrm>
            <a:off x="304800" y="982663"/>
            <a:ext cx="8610600" cy="5693866"/>
          </a:xfrm>
          <a:prstGeom prst="rect">
            <a:avLst/>
          </a:prstGeom>
        </p:spPr>
        <p:txBody>
          <a:bodyPr wrap="square">
            <a:spAutoFit/>
          </a:bodyPr>
          <a:lstStyle/>
          <a:p>
            <a:pPr marL="342900" indent="-342900">
              <a:buFont typeface="Arial" panose="020B0604020202020204" pitchFamily="34" charset="0"/>
              <a:buChar char="•"/>
            </a:pPr>
            <a:r>
              <a:rPr lang="en-IN" sz="2600" dirty="0" smtClean="0"/>
              <a:t>So, a </a:t>
            </a:r>
            <a:r>
              <a:rPr lang="en-IN" sz="2600" dirty="0"/>
              <a:t>convenient equation for describing a set of lines uses parametric or normal notion</a:t>
            </a:r>
            <a:r>
              <a:rPr lang="en-IN" sz="2600" dirty="0" smtClean="0"/>
              <a:t>:   </a:t>
            </a:r>
            <a:r>
              <a:rPr lang="en-IN" sz="2600" b="1" dirty="0" smtClean="0"/>
              <a:t>ρ</a:t>
            </a:r>
            <a:r>
              <a:rPr lang="en-IN" sz="2600" b="1" i="1" dirty="0"/>
              <a:t> = x </a:t>
            </a:r>
            <a:r>
              <a:rPr lang="en-IN" sz="2600" b="1" i="1" dirty="0" err="1"/>
              <a:t>cos</a:t>
            </a:r>
            <a:r>
              <a:rPr lang="en-IN" sz="2600" b="1" i="1" dirty="0"/>
              <a:t>(</a:t>
            </a:r>
            <a:r>
              <a:rPr lang="en-IN" sz="2600" b="1" dirty="0"/>
              <a:t>θ</a:t>
            </a:r>
            <a:r>
              <a:rPr lang="en-IN" sz="2600" b="1" i="1" dirty="0"/>
              <a:t>) + y sin(</a:t>
            </a:r>
            <a:r>
              <a:rPr lang="en-IN" sz="2600" b="1" dirty="0"/>
              <a:t>θ</a:t>
            </a:r>
            <a:r>
              <a:rPr lang="en-IN" sz="2600" b="1" i="1" dirty="0"/>
              <a:t>) </a:t>
            </a:r>
            <a:endParaRPr lang="en-IN" sz="2600" dirty="0"/>
          </a:p>
          <a:p>
            <a:pPr marL="342900" indent="-342900">
              <a:buFont typeface="Arial" panose="020B0604020202020204" pitchFamily="34" charset="0"/>
              <a:buChar char="•"/>
            </a:pPr>
            <a:r>
              <a:rPr lang="en-IN" sz="2600" dirty="0" smtClean="0"/>
              <a:t>where </a:t>
            </a:r>
            <a:r>
              <a:rPr lang="en-IN" sz="2600" b="1" dirty="0"/>
              <a:t>ρ</a:t>
            </a:r>
            <a:r>
              <a:rPr lang="en-IN" sz="2600" dirty="0" smtClean="0"/>
              <a:t> </a:t>
            </a:r>
            <a:r>
              <a:rPr lang="en-IN" sz="2600" dirty="0" smtClean="0"/>
              <a:t>is </a:t>
            </a:r>
            <a:r>
              <a:rPr lang="en-IN" sz="2600" dirty="0"/>
              <a:t>the length of a </a:t>
            </a:r>
            <a:r>
              <a:rPr lang="en-IN" sz="2600" b="1" dirty="0"/>
              <a:t>normal</a:t>
            </a:r>
            <a:r>
              <a:rPr lang="en-IN" sz="2600" dirty="0"/>
              <a:t> from the origin to this line and </a:t>
            </a:r>
            <a:r>
              <a:rPr lang="en-IN" sz="2600" dirty="0" smtClean="0"/>
              <a:t>theta (</a:t>
            </a:r>
            <a:r>
              <a:rPr lang="en-IN" sz="2600" b="1" dirty="0" smtClean="0"/>
              <a:t>θ)</a:t>
            </a:r>
            <a:r>
              <a:rPr lang="en-IN" sz="2600" dirty="0" smtClean="0"/>
              <a:t> </a:t>
            </a:r>
            <a:r>
              <a:rPr lang="en-IN" sz="2600" dirty="0"/>
              <a:t>is the orientation of </a:t>
            </a:r>
            <a:r>
              <a:rPr lang="en-IN" sz="2600" b="1" dirty="0"/>
              <a:t>ρ</a:t>
            </a:r>
            <a:r>
              <a:rPr lang="en-IN" sz="2600" dirty="0" smtClean="0"/>
              <a:t> </a:t>
            </a:r>
            <a:r>
              <a:rPr lang="en-IN" sz="2600" dirty="0"/>
              <a:t>with respect to the X-axis. </a:t>
            </a:r>
            <a:endParaRPr lang="en-IN" sz="2600" dirty="0" smtClean="0"/>
          </a:p>
          <a:p>
            <a:pPr marL="342900" indent="-342900">
              <a:buFont typeface="Arial" panose="020B0604020202020204" pitchFamily="34" charset="0"/>
              <a:buChar char="•"/>
            </a:pPr>
            <a:r>
              <a:rPr lang="en-IN" sz="2600" dirty="0" smtClean="0"/>
              <a:t>For </a:t>
            </a:r>
            <a:r>
              <a:rPr lang="en-IN" sz="2600" dirty="0"/>
              <a:t>any point (</a:t>
            </a:r>
            <a:r>
              <a:rPr lang="en-IN" sz="2600" dirty="0" err="1" smtClean="0"/>
              <a:t>x,y</a:t>
            </a:r>
            <a:r>
              <a:rPr lang="en-IN" sz="2600" dirty="0" smtClean="0"/>
              <a:t> ) on </a:t>
            </a:r>
            <a:r>
              <a:rPr lang="en-IN" sz="2600" dirty="0"/>
              <a:t>this line, </a:t>
            </a:r>
            <a:r>
              <a:rPr lang="en-IN" sz="2600" b="1" dirty="0"/>
              <a:t>ρ</a:t>
            </a:r>
            <a:r>
              <a:rPr lang="en-IN" sz="2600" dirty="0" smtClean="0"/>
              <a:t> </a:t>
            </a:r>
            <a:r>
              <a:rPr lang="en-IN" sz="2600" dirty="0"/>
              <a:t>and </a:t>
            </a:r>
            <a:r>
              <a:rPr lang="en-IN" sz="2600" b="1" dirty="0"/>
              <a:t>θ</a:t>
            </a:r>
            <a:r>
              <a:rPr lang="en-IN" sz="2600" dirty="0" smtClean="0"/>
              <a:t> </a:t>
            </a:r>
            <a:r>
              <a:rPr lang="en-IN" sz="2600" dirty="0"/>
              <a:t>are constant</a:t>
            </a:r>
            <a:r>
              <a:rPr lang="en-IN" sz="2600" dirty="0" smtClean="0"/>
              <a:t>.</a:t>
            </a:r>
          </a:p>
          <a:p>
            <a:pPr marL="342900" indent="-342900">
              <a:buFont typeface="Arial" panose="020B0604020202020204" pitchFamily="34" charset="0"/>
              <a:buChar char="•"/>
            </a:pPr>
            <a:r>
              <a:rPr lang="en-IN" sz="2600" dirty="0" smtClean="0"/>
              <a:t>Instead </a:t>
            </a:r>
            <a:r>
              <a:rPr lang="en-IN" sz="2600" dirty="0"/>
              <a:t>of representing the Hough Space with the slope </a:t>
            </a:r>
            <a:r>
              <a:rPr lang="en-IN" sz="2600" i="1" dirty="0"/>
              <a:t>a </a:t>
            </a:r>
            <a:r>
              <a:rPr lang="en-IN" sz="2600" dirty="0"/>
              <a:t>and intercept </a:t>
            </a:r>
            <a:r>
              <a:rPr lang="en-IN" sz="2600" i="1" dirty="0"/>
              <a:t>b</a:t>
            </a:r>
            <a:r>
              <a:rPr lang="en-IN" sz="2600" dirty="0"/>
              <a:t>, it is now represented with </a:t>
            </a:r>
            <a:r>
              <a:rPr lang="en-IN" sz="2600" dirty="0" smtClean="0"/>
              <a:t>‘</a:t>
            </a:r>
            <a:r>
              <a:rPr lang="en-IN" sz="2600" b="1" dirty="0" smtClean="0"/>
              <a:t>ρ’</a:t>
            </a:r>
            <a:r>
              <a:rPr lang="en-IN" sz="2600" dirty="0" smtClean="0"/>
              <a:t> and ‘θ’ </a:t>
            </a:r>
            <a:r>
              <a:rPr lang="en-IN" sz="2600" dirty="0"/>
              <a:t>where the </a:t>
            </a:r>
            <a:r>
              <a:rPr lang="en-IN" sz="2600" b="1" dirty="0"/>
              <a:t>horizontal axis </a:t>
            </a:r>
            <a:r>
              <a:rPr lang="en-IN" sz="2600" dirty="0"/>
              <a:t>is for the </a:t>
            </a:r>
            <a:r>
              <a:rPr lang="en-IN" sz="2600" b="1" dirty="0"/>
              <a:t>θ </a:t>
            </a:r>
            <a:r>
              <a:rPr lang="en-IN" sz="2600" dirty="0"/>
              <a:t>values and the </a:t>
            </a:r>
            <a:r>
              <a:rPr lang="en-IN" sz="2600" b="1" dirty="0"/>
              <a:t>vertical axis </a:t>
            </a:r>
            <a:r>
              <a:rPr lang="en-IN" sz="2600" dirty="0"/>
              <a:t>are for the </a:t>
            </a:r>
            <a:r>
              <a:rPr lang="en-IN" sz="2600" b="1" dirty="0"/>
              <a:t>ρ</a:t>
            </a:r>
            <a:r>
              <a:rPr lang="en-IN" sz="2600" dirty="0"/>
              <a:t> values. </a:t>
            </a:r>
            <a:endParaRPr lang="en-IN" sz="2600" dirty="0" smtClean="0"/>
          </a:p>
          <a:p>
            <a:pPr marL="342900" indent="-342900">
              <a:buFont typeface="Arial" panose="020B0604020202020204" pitchFamily="34" charset="0"/>
              <a:buChar char="•"/>
            </a:pPr>
            <a:r>
              <a:rPr lang="en-IN" sz="2600" dirty="0" smtClean="0"/>
              <a:t>The </a:t>
            </a:r>
            <a:r>
              <a:rPr lang="en-IN" sz="2600" b="1" i="1" dirty="0"/>
              <a:t>mapping</a:t>
            </a:r>
            <a:r>
              <a:rPr lang="en-IN" sz="2600" dirty="0"/>
              <a:t> of </a:t>
            </a:r>
            <a:r>
              <a:rPr lang="en-IN" sz="2600" b="1" dirty="0"/>
              <a:t>edge points </a:t>
            </a:r>
            <a:r>
              <a:rPr lang="en-IN" sz="2600" dirty="0"/>
              <a:t>onto the </a:t>
            </a:r>
            <a:r>
              <a:rPr lang="en-IN" sz="2600" b="1" dirty="0"/>
              <a:t>Hough Space </a:t>
            </a:r>
            <a:r>
              <a:rPr lang="en-IN" sz="2600" dirty="0"/>
              <a:t>works in a similar manner except that an edge point (</a:t>
            </a:r>
            <a:r>
              <a:rPr lang="en-IN" sz="2600" i="1" dirty="0"/>
              <a:t>x</a:t>
            </a:r>
            <a:r>
              <a:rPr lang="en-IN" sz="2600" dirty="0"/>
              <a:t>ᵢ, </a:t>
            </a:r>
            <a:r>
              <a:rPr lang="en-IN" sz="2600" i="1" dirty="0"/>
              <a:t>y</a:t>
            </a:r>
            <a:r>
              <a:rPr lang="en-IN" sz="2600" dirty="0"/>
              <a:t>ᵢ) now generates a </a:t>
            </a:r>
            <a:r>
              <a:rPr lang="en-IN" sz="2600" b="1" dirty="0"/>
              <a:t>cosine curve </a:t>
            </a:r>
            <a:r>
              <a:rPr lang="en-IN" sz="2600" dirty="0"/>
              <a:t>in the Hough Space instead of a straight line </a:t>
            </a:r>
            <a:endParaRPr lang="en-IN" sz="2600" dirty="0"/>
          </a:p>
        </p:txBody>
      </p:sp>
    </p:spTree>
    <p:extLst>
      <p:ext uri="{BB962C8B-B14F-4D97-AF65-F5344CB8AC3E}">
        <p14:creationId xmlns:p14="http://schemas.microsoft.com/office/powerpoint/2010/main" val="106555701"/>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a:extLst>
              <a:ext uri="{FF2B5EF4-FFF2-40B4-BE49-F238E27FC236}">
                <a16:creationId xmlns:a16="http://schemas.microsoft.com/office/drawing/2014/main" xmlns="" id="{04CA587E-BB18-466B-BC22-4C78766B1A53}"/>
              </a:ext>
            </a:extLst>
          </p:cNvPr>
          <p:cNvSpPr>
            <a:spLocks noGrp="1"/>
          </p:cNvSpPr>
          <p:nvPr>
            <p:ph type="title"/>
          </p:nvPr>
        </p:nvSpPr>
        <p:spPr>
          <a:xfrm>
            <a:off x="0" y="0"/>
            <a:ext cx="6457950" cy="1066800"/>
          </a:xfrm>
        </p:spPr>
        <p:txBody>
          <a:bodyPr/>
          <a:lstStyle/>
          <a:p>
            <a:pPr marL="0" indent="0" algn="l">
              <a:buNone/>
            </a:pPr>
            <a:r>
              <a:rPr lang="en-IN" sz="3200" b="1" dirty="0" smtClean="0">
                <a:solidFill>
                  <a:srgbClr val="FF0000"/>
                </a:solidFill>
              </a:rPr>
              <a:t>Hough Transform</a:t>
            </a:r>
            <a:endParaRPr lang="en-IN" sz="3200" b="1" dirty="0">
              <a:solidFill>
                <a:srgbClr val="FF0000"/>
              </a:solidFill>
            </a:endParaRPr>
          </a:p>
        </p:txBody>
      </p:sp>
      <p:pic>
        <p:nvPicPr>
          <p:cNvPr id="5124" name="Picture 3" descr="download.png">
            <a:extLst>
              <a:ext uri="{FF2B5EF4-FFF2-40B4-BE49-F238E27FC236}">
                <a16:creationId xmlns:a16="http://schemas.microsoft.com/office/drawing/2014/main" xmlns="" id="{ADDB3DC1-B7AD-4244-B13B-04FA1ECC37C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457950" y="0"/>
            <a:ext cx="2686050" cy="982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p:nvSpPr>
        <p:spPr>
          <a:xfrm>
            <a:off x="0" y="350611"/>
            <a:ext cx="8991600" cy="584775"/>
          </a:xfrm>
          <a:prstGeom prst="rect">
            <a:avLst/>
          </a:prstGeom>
        </p:spPr>
        <p:txBody>
          <a:bodyPr wrap="square">
            <a:spAutoFit/>
          </a:bodyPr>
          <a:lstStyle/>
          <a:p>
            <a:pPr marL="457200" indent="-457200">
              <a:buFont typeface="Arial" panose="020B0604020202020204" pitchFamily="34" charset="0"/>
              <a:buChar char="•"/>
            </a:pPr>
            <a:endParaRPr lang="en-IN" sz="3200" dirty="0"/>
          </a:p>
        </p:txBody>
      </p:sp>
      <p:pic>
        <p:nvPicPr>
          <p:cNvPr id="6" name="Picture 5"/>
          <p:cNvPicPr>
            <a:picLocks noChangeAspect="1"/>
          </p:cNvPicPr>
          <p:nvPr/>
        </p:nvPicPr>
        <p:blipFill>
          <a:blip r:embed="rId4"/>
          <a:stretch>
            <a:fillRect/>
          </a:stretch>
        </p:blipFill>
        <p:spPr>
          <a:xfrm>
            <a:off x="609600" y="1384969"/>
            <a:ext cx="7924800" cy="4419600"/>
          </a:xfrm>
          <a:prstGeom prst="rect">
            <a:avLst/>
          </a:prstGeom>
        </p:spPr>
      </p:pic>
    </p:spTree>
    <p:extLst>
      <p:ext uri="{BB962C8B-B14F-4D97-AF65-F5344CB8AC3E}">
        <p14:creationId xmlns:p14="http://schemas.microsoft.com/office/powerpoint/2010/main" val="1277361182"/>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a:extLst>
              <a:ext uri="{FF2B5EF4-FFF2-40B4-BE49-F238E27FC236}">
                <a16:creationId xmlns:a16="http://schemas.microsoft.com/office/drawing/2014/main" xmlns="" id="{04CA587E-BB18-466B-BC22-4C78766B1A53}"/>
              </a:ext>
            </a:extLst>
          </p:cNvPr>
          <p:cNvSpPr>
            <a:spLocks noGrp="1"/>
          </p:cNvSpPr>
          <p:nvPr>
            <p:ph type="title"/>
          </p:nvPr>
        </p:nvSpPr>
        <p:spPr>
          <a:xfrm>
            <a:off x="0" y="0"/>
            <a:ext cx="6457950" cy="1066800"/>
          </a:xfrm>
        </p:spPr>
        <p:txBody>
          <a:bodyPr/>
          <a:lstStyle/>
          <a:p>
            <a:pPr marL="0" indent="0" algn="l">
              <a:buNone/>
            </a:pPr>
            <a:r>
              <a:rPr lang="en-IN" sz="3200" b="1" dirty="0" smtClean="0">
                <a:solidFill>
                  <a:srgbClr val="FF0000"/>
                </a:solidFill>
              </a:rPr>
              <a:t>Hough Transform</a:t>
            </a:r>
            <a:endParaRPr lang="en-IN" sz="3200" b="1" dirty="0">
              <a:solidFill>
                <a:srgbClr val="FF0000"/>
              </a:solidFill>
            </a:endParaRPr>
          </a:p>
        </p:txBody>
      </p:sp>
      <p:pic>
        <p:nvPicPr>
          <p:cNvPr id="5124" name="Picture 3" descr="download.png">
            <a:extLst>
              <a:ext uri="{FF2B5EF4-FFF2-40B4-BE49-F238E27FC236}">
                <a16:creationId xmlns:a16="http://schemas.microsoft.com/office/drawing/2014/main" xmlns="" id="{ADDB3DC1-B7AD-4244-B13B-04FA1ECC37C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457950" y="0"/>
            <a:ext cx="2686050" cy="982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p:nvSpPr>
        <p:spPr>
          <a:xfrm>
            <a:off x="0" y="350611"/>
            <a:ext cx="8991600" cy="584775"/>
          </a:xfrm>
          <a:prstGeom prst="rect">
            <a:avLst/>
          </a:prstGeom>
        </p:spPr>
        <p:txBody>
          <a:bodyPr wrap="square">
            <a:spAutoFit/>
          </a:bodyPr>
          <a:lstStyle/>
          <a:p>
            <a:pPr marL="457200" indent="-457200">
              <a:buFont typeface="Arial" panose="020B0604020202020204" pitchFamily="34" charset="0"/>
              <a:buChar char="•"/>
            </a:pPr>
            <a:endParaRPr lang="en-IN" sz="3200" dirty="0"/>
          </a:p>
        </p:txBody>
      </p:sp>
      <p:sp>
        <p:nvSpPr>
          <p:cNvPr id="24" name="Rectangle 23"/>
          <p:cNvSpPr/>
          <p:nvPr/>
        </p:nvSpPr>
        <p:spPr>
          <a:xfrm>
            <a:off x="304800" y="982663"/>
            <a:ext cx="8610600" cy="4832092"/>
          </a:xfrm>
          <a:prstGeom prst="rect">
            <a:avLst/>
          </a:prstGeom>
        </p:spPr>
        <p:txBody>
          <a:bodyPr wrap="square">
            <a:spAutoFit/>
          </a:bodyPr>
          <a:lstStyle/>
          <a:p>
            <a:pPr marL="342900" indent="-342900">
              <a:buFont typeface="Arial" panose="020B0604020202020204" pitchFamily="34" charset="0"/>
              <a:buChar char="•"/>
            </a:pPr>
            <a:r>
              <a:rPr lang="en-IN" sz="2800" dirty="0"/>
              <a:t>As mentioned, an edge point </a:t>
            </a:r>
            <a:r>
              <a:rPr lang="en-IN" sz="2800" b="1" dirty="0"/>
              <a:t>produces</a:t>
            </a:r>
            <a:r>
              <a:rPr lang="en-IN" sz="2800" dirty="0"/>
              <a:t> a </a:t>
            </a:r>
            <a:r>
              <a:rPr lang="en-IN" sz="2800" b="1" dirty="0"/>
              <a:t>cosine curve </a:t>
            </a:r>
            <a:r>
              <a:rPr lang="en-IN" sz="2800" dirty="0"/>
              <a:t>in the Hough Space. </a:t>
            </a:r>
            <a:endParaRPr lang="en-IN" sz="2800" dirty="0" smtClean="0"/>
          </a:p>
          <a:p>
            <a:pPr marL="342900" indent="-342900">
              <a:buFont typeface="Arial" panose="020B0604020202020204" pitchFamily="34" charset="0"/>
              <a:buChar char="•"/>
            </a:pPr>
            <a:r>
              <a:rPr lang="en-IN" sz="2800" dirty="0" smtClean="0"/>
              <a:t>From </a:t>
            </a:r>
            <a:r>
              <a:rPr lang="en-IN" sz="2800" dirty="0"/>
              <a:t>this, if we were to </a:t>
            </a:r>
            <a:r>
              <a:rPr lang="en-IN" sz="2800" b="1" dirty="0"/>
              <a:t>map</a:t>
            </a:r>
            <a:r>
              <a:rPr lang="en-IN" sz="2800" dirty="0"/>
              <a:t> </a:t>
            </a:r>
            <a:r>
              <a:rPr lang="en-IN" sz="2800" b="1" dirty="0"/>
              <a:t>all </a:t>
            </a:r>
            <a:r>
              <a:rPr lang="en-IN" sz="2800" dirty="0"/>
              <a:t>the edge points from an edge image onto the Hough Space, it will generate </a:t>
            </a:r>
            <a:r>
              <a:rPr lang="en-IN" sz="2800" b="1" dirty="0"/>
              <a:t>a lot of cosine curves</a:t>
            </a:r>
            <a:r>
              <a:rPr lang="en-IN" sz="2800" dirty="0"/>
              <a:t>. </a:t>
            </a:r>
            <a:endParaRPr lang="en-IN" sz="2800" dirty="0" smtClean="0"/>
          </a:p>
          <a:p>
            <a:pPr marL="342900" indent="-342900">
              <a:buFont typeface="Arial" panose="020B0604020202020204" pitchFamily="34" charset="0"/>
              <a:buChar char="•"/>
            </a:pPr>
            <a:r>
              <a:rPr lang="en-IN" sz="2800" dirty="0" smtClean="0"/>
              <a:t>If </a:t>
            </a:r>
            <a:r>
              <a:rPr lang="en-IN" sz="2800" dirty="0"/>
              <a:t>two edge points </a:t>
            </a:r>
            <a:r>
              <a:rPr lang="en-IN" sz="2800" b="1" dirty="0"/>
              <a:t>lay</a:t>
            </a:r>
            <a:r>
              <a:rPr lang="en-IN" sz="2800" dirty="0"/>
              <a:t> on the </a:t>
            </a:r>
            <a:r>
              <a:rPr lang="en-IN" sz="2800" b="1" dirty="0"/>
              <a:t>same line</a:t>
            </a:r>
            <a:r>
              <a:rPr lang="en-IN" sz="2800" dirty="0"/>
              <a:t>, their corresponding cosine curves will </a:t>
            </a:r>
            <a:r>
              <a:rPr lang="en-IN" sz="2800" b="1" dirty="0"/>
              <a:t>intersect each other </a:t>
            </a:r>
            <a:r>
              <a:rPr lang="en-IN" sz="2800" dirty="0"/>
              <a:t>on a specific (ρ, θ) pair. </a:t>
            </a:r>
            <a:endParaRPr lang="en-IN" sz="2800" dirty="0" smtClean="0"/>
          </a:p>
          <a:p>
            <a:pPr marL="342900" indent="-342900">
              <a:buFont typeface="Arial" panose="020B0604020202020204" pitchFamily="34" charset="0"/>
              <a:buChar char="•"/>
            </a:pPr>
            <a:r>
              <a:rPr lang="en-IN" sz="2800" dirty="0" smtClean="0"/>
              <a:t>Thus</a:t>
            </a:r>
            <a:r>
              <a:rPr lang="en-IN" sz="2800" dirty="0"/>
              <a:t>, the Hough Transform algorithm detects lines by finding the (ρ, θ) pairs that have a </a:t>
            </a:r>
            <a:r>
              <a:rPr lang="en-IN" sz="2800" b="1" dirty="0"/>
              <a:t>number of intersections</a:t>
            </a:r>
            <a:r>
              <a:rPr lang="en-IN" sz="2800" dirty="0"/>
              <a:t> larger than a </a:t>
            </a:r>
            <a:r>
              <a:rPr lang="en-IN" sz="2800" b="1" dirty="0"/>
              <a:t>certain threshold</a:t>
            </a:r>
            <a:r>
              <a:rPr lang="en-IN" sz="2800" dirty="0" smtClean="0"/>
              <a:t>.</a:t>
            </a:r>
          </a:p>
        </p:txBody>
      </p:sp>
    </p:spTree>
    <p:extLst>
      <p:ext uri="{BB962C8B-B14F-4D97-AF65-F5344CB8AC3E}">
        <p14:creationId xmlns:p14="http://schemas.microsoft.com/office/powerpoint/2010/main" val="240519203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a:extLst>
              <a:ext uri="{FF2B5EF4-FFF2-40B4-BE49-F238E27FC236}">
                <a16:creationId xmlns:a16="http://schemas.microsoft.com/office/drawing/2014/main" xmlns="" id="{04CA587E-BB18-466B-BC22-4C78766B1A53}"/>
              </a:ext>
            </a:extLst>
          </p:cNvPr>
          <p:cNvSpPr>
            <a:spLocks noGrp="1"/>
          </p:cNvSpPr>
          <p:nvPr>
            <p:ph type="title"/>
          </p:nvPr>
        </p:nvSpPr>
        <p:spPr>
          <a:xfrm>
            <a:off x="0" y="0"/>
            <a:ext cx="6457950" cy="1066800"/>
          </a:xfrm>
        </p:spPr>
        <p:txBody>
          <a:bodyPr/>
          <a:lstStyle/>
          <a:p>
            <a:pPr marL="0" indent="0">
              <a:buNone/>
            </a:pPr>
            <a:r>
              <a:rPr lang="en-IN" sz="3200" b="1" dirty="0">
                <a:solidFill>
                  <a:srgbClr val="FF0000"/>
                </a:solidFill>
              </a:rPr>
              <a:t>Types of Images </a:t>
            </a:r>
          </a:p>
        </p:txBody>
      </p:sp>
      <p:pic>
        <p:nvPicPr>
          <p:cNvPr id="5124" name="Picture 3" descr="download.png">
            <a:extLst>
              <a:ext uri="{FF2B5EF4-FFF2-40B4-BE49-F238E27FC236}">
                <a16:creationId xmlns:a16="http://schemas.microsoft.com/office/drawing/2014/main" xmlns="" id="{ADDB3DC1-B7AD-4244-B13B-04FA1ECC37C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457950" y="0"/>
            <a:ext cx="2686050" cy="982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Content Placeholder 2"/>
          <p:cNvSpPr>
            <a:spLocks noGrp="1"/>
          </p:cNvSpPr>
          <p:nvPr>
            <p:ph idx="1"/>
          </p:nvPr>
        </p:nvSpPr>
        <p:spPr>
          <a:xfrm>
            <a:off x="152400" y="982663"/>
            <a:ext cx="8763000" cy="5779168"/>
          </a:xfrm>
        </p:spPr>
        <p:txBody>
          <a:bodyPr/>
          <a:lstStyle/>
          <a:p>
            <a:pPr marL="0" indent="0">
              <a:buNone/>
            </a:pPr>
            <a:r>
              <a:rPr lang="en-IN" b="1" dirty="0" smtClean="0"/>
              <a:t>Color images</a:t>
            </a:r>
          </a:p>
          <a:p>
            <a:pPr marL="0" indent="0">
              <a:buNone/>
            </a:pPr>
            <a:r>
              <a:rPr lang="en-IN" b="1" dirty="0"/>
              <a:t>8-bit color format</a:t>
            </a:r>
          </a:p>
          <a:p>
            <a:r>
              <a:rPr lang="en-IN" b="1" dirty="0"/>
              <a:t>8-bit</a:t>
            </a:r>
            <a:r>
              <a:rPr lang="en-IN" dirty="0"/>
              <a:t> color is used for storing image information in a computer's memory or in a file of an image. </a:t>
            </a:r>
            <a:endParaRPr lang="en-IN" dirty="0" smtClean="0"/>
          </a:p>
          <a:p>
            <a:r>
              <a:rPr lang="en-IN" dirty="0" smtClean="0"/>
              <a:t>In </a:t>
            </a:r>
            <a:r>
              <a:rPr lang="en-IN" dirty="0"/>
              <a:t>this format, </a:t>
            </a:r>
            <a:r>
              <a:rPr lang="en-IN" b="1" dirty="0"/>
              <a:t>each pixel represents </a:t>
            </a:r>
            <a:r>
              <a:rPr lang="en-IN" b="1" dirty="0" smtClean="0"/>
              <a:t>8 bits</a:t>
            </a:r>
            <a:r>
              <a:rPr lang="en-IN" dirty="0" smtClean="0"/>
              <a:t>. </a:t>
            </a:r>
          </a:p>
          <a:p>
            <a:r>
              <a:rPr lang="en-IN" dirty="0" smtClean="0"/>
              <a:t>It </a:t>
            </a:r>
            <a:r>
              <a:rPr lang="en-IN" dirty="0"/>
              <a:t>has 0-255 range of colors, in which </a:t>
            </a:r>
            <a:r>
              <a:rPr lang="en-IN" b="1" dirty="0"/>
              <a:t>0</a:t>
            </a:r>
            <a:r>
              <a:rPr lang="en-IN" dirty="0"/>
              <a:t> is used for </a:t>
            </a:r>
            <a:r>
              <a:rPr lang="en-IN" b="1" dirty="0"/>
              <a:t>black</a:t>
            </a:r>
            <a:r>
              <a:rPr lang="en-IN" dirty="0"/>
              <a:t>, </a:t>
            </a:r>
            <a:r>
              <a:rPr lang="en-IN" b="1" dirty="0"/>
              <a:t>255</a:t>
            </a:r>
            <a:r>
              <a:rPr lang="en-IN" dirty="0"/>
              <a:t> for </a:t>
            </a:r>
            <a:r>
              <a:rPr lang="en-IN" b="1" dirty="0"/>
              <a:t>white</a:t>
            </a:r>
            <a:r>
              <a:rPr lang="en-IN" dirty="0"/>
              <a:t> and </a:t>
            </a:r>
            <a:r>
              <a:rPr lang="en-IN" b="1" dirty="0"/>
              <a:t>127</a:t>
            </a:r>
            <a:r>
              <a:rPr lang="en-IN" dirty="0"/>
              <a:t> for </a:t>
            </a:r>
            <a:r>
              <a:rPr lang="en-IN" b="1" dirty="0"/>
              <a:t>gray</a:t>
            </a:r>
            <a:r>
              <a:rPr lang="en-IN" dirty="0"/>
              <a:t> color. </a:t>
            </a:r>
            <a:endParaRPr lang="en-IN" dirty="0" smtClean="0"/>
          </a:p>
          <a:p>
            <a:r>
              <a:rPr lang="en-IN" dirty="0" smtClean="0"/>
              <a:t>The </a:t>
            </a:r>
            <a:r>
              <a:rPr lang="en-IN" dirty="0"/>
              <a:t>8-bit color format is also known as a </a:t>
            </a:r>
            <a:r>
              <a:rPr lang="en-IN" b="1" dirty="0"/>
              <a:t>grayscale image</a:t>
            </a:r>
            <a:r>
              <a:rPr lang="en-IN" dirty="0"/>
              <a:t>. Initially, it was used by the UNIX operating system.</a:t>
            </a:r>
          </a:p>
          <a:p>
            <a:pPr marL="0" indent="0">
              <a:buNone/>
            </a:pPr>
            <a:endParaRPr lang="en-IN" b="1" dirty="0" smtClean="0"/>
          </a:p>
          <a:p>
            <a:pPr marL="0" indent="0">
              <a:buNone/>
            </a:pPr>
            <a:endParaRPr lang="en-IN" b="1" dirty="0"/>
          </a:p>
        </p:txBody>
      </p:sp>
    </p:spTree>
    <p:extLst>
      <p:ext uri="{BB962C8B-B14F-4D97-AF65-F5344CB8AC3E}">
        <p14:creationId xmlns:p14="http://schemas.microsoft.com/office/powerpoint/2010/main" val="1443276171"/>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a:extLst>
              <a:ext uri="{FF2B5EF4-FFF2-40B4-BE49-F238E27FC236}">
                <a16:creationId xmlns:a16="http://schemas.microsoft.com/office/drawing/2014/main" xmlns="" id="{04CA587E-BB18-466B-BC22-4C78766B1A53}"/>
              </a:ext>
            </a:extLst>
          </p:cNvPr>
          <p:cNvSpPr>
            <a:spLocks noGrp="1"/>
          </p:cNvSpPr>
          <p:nvPr>
            <p:ph type="title"/>
          </p:nvPr>
        </p:nvSpPr>
        <p:spPr>
          <a:xfrm>
            <a:off x="0" y="0"/>
            <a:ext cx="6457950" cy="1066800"/>
          </a:xfrm>
        </p:spPr>
        <p:txBody>
          <a:bodyPr/>
          <a:lstStyle/>
          <a:p>
            <a:pPr marL="0" indent="0" algn="l">
              <a:buNone/>
            </a:pPr>
            <a:r>
              <a:rPr lang="en-IN" sz="3200" b="1" dirty="0" smtClean="0">
                <a:solidFill>
                  <a:srgbClr val="FF0000"/>
                </a:solidFill>
              </a:rPr>
              <a:t>Hough Transform </a:t>
            </a:r>
            <a:r>
              <a:rPr lang="en-IN" sz="3200" b="1" dirty="0" smtClean="0">
                <a:solidFill>
                  <a:srgbClr val="FF0000"/>
                </a:solidFill>
              </a:rPr>
              <a:t>– Algorithm</a:t>
            </a:r>
            <a:endParaRPr lang="en-IN" sz="3200" b="1" dirty="0">
              <a:solidFill>
                <a:srgbClr val="FF0000"/>
              </a:solidFill>
            </a:endParaRPr>
          </a:p>
        </p:txBody>
      </p:sp>
      <p:pic>
        <p:nvPicPr>
          <p:cNvPr id="5124" name="Picture 3" descr="download.png">
            <a:extLst>
              <a:ext uri="{FF2B5EF4-FFF2-40B4-BE49-F238E27FC236}">
                <a16:creationId xmlns:a16="http://schemas.microsoft.com/office/drawing/2014/main" xmlns="" id="{ADDB3DC1-B7AD-4244-B13B-04FA1ECC37C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457950" y="0"/>
            <a:ext cx="2686050" cy="982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p:nvSpPr>
        <p:spPr>
          <a:xfrm>
            <a:off x="0" y="350611"/>
            <a:ext cx="8991600" cy="584775"/>
          </a:xfrm>
          <a:prstGeom prst="rect">
            <a:avLst/>
          </a:prstGeom>
        </p:spPr>
        <p:txBody>
          <a:bodyPr wrap="square">
            <a:spAutoFit/>
          </a:bodyPr>
          <a:lstStyle/>
          <a:p>
            <a:pPr marL="457200" indent="-457200">
              <a:buFont typeface="Arial" panose="020B0604020202020204" pitchFamily="34" charset="0"/>
              <a:buChar char="•"/>
            </a:pPr>
            <a:endParaRPr lang="en-IN" sz="3200" dirty="0"/>
          </a:p>
        </p:txBody>
      </p:sp>
      <p:sp>
        <p:nvSpPr>
          <p:cNvPr id="7" name="Rectangle 6"/>
          <p:cNvSpPr/>
          <p:nvPr/>
        </p:nvSpPr>
        <p:spPr>
          <a:xfrm>
            <a:off x="152400" y="838200"/>
            <a:ext cx="8686800" cy="5663089"/>
          </a:xfrm>
          <a:prstGeom prst="rect">
            <a:avLst/>
          </a:prstGeom>
        </p:spPr>
        <p:txBody>
          <a:bodyPr wrap="square">
            <a:spAutoFit/>
          </a:bodyPr>
          <a:lstStyle/>
          <a:p>
            <a:pPr marL="514350" indent="-514350">
              <a:buAutoNum type="arabicPeriod"/>
            </a:pPr>
            <a:r>
              <a:rPr lang="en-IN" sz="2800" b="1" dirty="0" smtClean="0"/>
              <a:t>Determine </a:t>
            </a:r>
            <a:r>
              <a:rPr lang="en-IN" sz="2800" b="1" dirty="0"/>
              <a:t>the range of ρ and θ</a:t>
            </a:r>
            <a:r>
              <a:rPr lang="en-IN" sz="2800" dirty="0"/>
              <a:t>. Typically, the range of </a:t>
            </a:r>
            <a:r>
              <a:rPr lang="en-IN" sz="2800" b="1" dirty="0"/>
              <a:t>θ is [0, 180] </a:t>
            </a:r>
            <a:r>
              <a:rPr lang="en-IN" sz="2800" dirty="0"/>
              <a:t>degrees and ρ is </a:t>
            </a:r>
            <a:r>
              <a:rPr lang="en-IN" sz="2800" b="1" dirty="0"/>
              <a:t>[-d, d], </a:t>
            </a:r>
            <a:r>
              <a:rPr lang="en-IN" sz="2800" dirty="0"/>
              <a:t>where</a:t>
            </a:r>
            <a:r>
              <a:rPr lang="en-IN" sz="2800" b="1" dirty="0"/>
              <a:t> d </a:t>
            </a:r>
            <a:r>
              <a:rPr lang="en-IN" sz="2800" dirty="0"/>
              <a:t>is the diagonal length of the edge. It is important to quantize the range of ρ and </a:t>
            </a:r>
            <a:r>
              <a:rPr lang="en-IN" sz="2800" dirty="0" smtClean="0"/>
              <a:t>θ, which </a:t>
            </a:r>
            <a:r>
              <a:rPr lang="en-IN" sz="2800" dirty="0"/>
              <a:t>means there should only be a </a:t>
            </a:r>
            <a:r>
              <a:rPr lang="en-IN" sz="2800" b="1" dirty="0"/>
              <a:t>finite number </a:t>
            </a:r>
            <a:r>
              <a:rPr lang="en-IN" sz="2800" dirty="0"/>
              <a:t>of </a:t>
            </a:r>
            <a:r>
              <a:rPr lang="en-IN" sz="2800" dirty="0" smtClean="0"/>
              <a:t>possible </a:t>
            </a:r>
            <a:r>
              <a:rPr lang="en-IN" sz="2800" dirty="0"/>
              <a:t>values</a:t>
            </a:r>
            <a:r>
              <a:rPr lang="en-IN" sz="2800" dirty="0" smtClean="0"/>
              <a:t>.</a:t>
            </a:r>
          </a:p>
          <a:p>
            <a:pPr marL="514350" indent="-514350">
              <a:buAutoNum type="arabicPeriod"/>
            </a:pPr>
            <a:endParaRPr lang="en-IN" sz="2800" dirty="0" smtClean="0"/>
          </a:p>
          <a:p>
            <a:pPr marL="514350" indent="-514350">
              <a:buAutoNum type="arabicPeriod"/>
            </a:pPr>
            <a:r>
              <a:rPr lang="en-IN" sz="2800" b="1" dirty="0" smtClean="0"/>
              <a:t>Create </a:t>
            </a:r>
            <a:r>
              <a:rPr lang="en-IN" sz="2800" b="1" dirty="0"/>
              <a:t>a 2D array called the </a:t>
            </a:r>
            <a:r>
              <a:rPr lang="en-IN" sz="2800" b="1" dirty="0" smtClean="0"/>
              <a:t>“accumulator” </a:t>
            </a:r>
            <a:r>
              <a:rPr lang="en-IN" sz="2800" dirty="0"/>
              <a:t>with the dimensions (</a:t>
            </a:r>
            <a:r>
              <a:rPr lang="en-IN" sz="2800" b="1" dirty="0" err="1" smtClean="0"/>
              <a:t>num</a:t>
            </a:r>
            <a:r>
              <a:rPr lang="en-IN" sz="2800" b="1" dirty="0" err="1"/>
              <a:t>_</a:t>
            </a:r>
            <a:r>
              <a:rPr lang="en-IN" sz="2800" b="1" dirty="0" err="1" smtClean="0"/>
              <a:t>rhos</a:t>
            </a:r>
            <a:r>
              <a:rPr lang="en-IN" sz="2800" b="1" dirty="0"/>
              <a:t>, </a:t>
            </a:r>
            <a:r>
              <a:rPr lang="en-IN" sz="2800" b="1" dirty="0" err="1" smtClean="0"/>
              <a:t>num</a:t>
            </a:r>
            <a:r>
              <a:rPr lang="en-IN" sz="2800" b="1" dirty="0" err="1"/>
              <a:t>_</a:t>
            </a:r>
            <a:r>
              <a:rPr lang="en-IN" sz="2800" b="1" dirty="0" err="1" smtClean="0"/>
              <a:t>thetas</a:t>
            </a:r>
            <a:r>
              <a:rPr lang="en-IN" sz="2800" dirty="0"/>
              <a:t>) to represent the Hough Space and set all its values to </a:t>
            </a:r>
            <a:r>
              <a:rPr lang="en-IN" sz="2800" b="1" dirty="0" smtClean="0"/>
              <a:t>zero</a:t>
            </a:r>
            <a:r>
              <a:rPr lang="en-IN" sz="2800" dirty="0" smtClean="0"/>
              <a:t>.</a:t>
            </a:r>
          </a:p>
          <a:p>
            <a:pPr marL="514350" indent="-514350">
              <a:buAutoNum type="arabicPeriod"/>
            </a:pPr>
            <a:endParaRPr lang="en-IN" sz="2800" dirty="0" smtClean="0"/>
          </a:p>
          <a:p>
            <a:pPr marL="514350" indent="-514350">
              <a:buAutoNum type="arabicPeriod"/>
            </a:pPr>
            <a:r>
              <a:rPr lang="en-IN" sz="2800" b="1" dirty="0"/>
              <a:t>Perform edge detection on the original </a:t>
            </a:r>
            <a:r>
              <a:rPr lang="en-IN" sz="2800" b="1" dirty="0" smtClean="0"/>
              <a:t>image </a:t>
            </a:r>
            <a:r>
              <a:rPr lang="en-IN" sz="2800" dirty="0" smtClean="0"/>
              <a:t>(ED</a:t>
            </a:r>
            <a:r>
              <a:rPr lang="en-IN" sz="2800" dirty="0"/>
              <a:t>). You can do this with </a:t>
            </a:r>
            <a:r>
              <a:rPr lang="en-IN" sz="2800" dirty="0" smtClean="0"/>
              <a:t>any </a:t>
            </a:r>
            <a:r>
              <a:rPr lang="en-IN" sz="2800" dirty="0"/>
              <a:t>ED technique you like.</a:t>
            </a:r>
            <a:r>
              <a:rPr lang="en-IN" sz="2600" dirty="0"/>
              <a:t/>
            </a:r>
            <a:br>
              <a:rPr lang="en-IN" sz="2600" dirty="0"/>
            </a:br>
            <a:endParaRPr lang="en-IN" sz="2600" dirty="0"/>
          </a:p>
        </p:txBody>
      </p:sp>
    </p:spTree>
    <p:extLst>
      <p:ext uri="{BB962C8B-B14F-4D97-AF65-F5344CB8AC3E}">
        <p14:creationId xmlns:p14="http://schemas.microsoft.com/office/powerpoint/2010/main" val="3484286097"/>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a:extLst>
              <a:ext uri="{FF2B5EF4-FFF2-40B4-BE49-F238E27FC236}">
                <a16:creationId xmlns:a16="http://schemas.microsoft.com/office/drawing/2014/main" xmlns="" id="{04CA587E-BB18-466B-BC22-4C78766B1A53}"/>
              </a:ext>
            </a:extLst>
          </p:cNvPr>
          <p:cNvSpPr>
            <a:spLocks noGrp="1"/>
          </p:cNvSpPr>
          <p:nvPr>
            <p:ph type="title"/>
          </p:nvPr>
        </p:nvSpPr>
        <p:spPr>
          <a:xfrm>
            <a:off x="0" y="0"/>
            <a:ext cx="6457950" cy="1066800"/>
          </a:xfrm>
        </p:spPr>
        <p:txBody>
          <a:bodyPr/>
          <a:lstStyle/>
          <a:p>
            <a:pPr marL="0" indent="0" algn="l">
              <a:buNone/>
            </a:pPr>
            <a:r>
              <a:rPr lang="en-IN" sz="3200" b="1" dirty="0" smtClean="0">
                <a:solidFill>
                  <a:srgbClr val="FF0000"/>
                </a:solidFill>
              </a:rPr>
              <a:t>Hough Transform </a:t>
            </a:r>
            <a:r>
              <a:rPr lang="en-IN" sz="3200" b="1" dirty="0" smtClean="0">
                <a:solidFill>
                  <a:srgbClr val="FF0000"/>
                </a:solidFill>
              </a:rPr>
              <a:t>– Algorithm</a:t>
            </a:r>
            <a:endParaRPr lang="en-IN" sz="3200" b="1" dirty="0">
              <a:solidFill>
                <a:srgbClr val="FF0000"/>
              </a:solidFill>
            </a:endParaRPr>
          </a:p>
        </p:txBody>
      </p:sp>
      <p:pic>
        <p:nvPicPr>
          <p:cNvPr id="5124" name="Picture 3" descr="download.png">
            <a:extLst>
              <a:ext uri="{FF2B5EF4-FFF2-40B4-BE49-F238E27FC236}">
                <a16:creationId xmlns:a16="http://schemas.microsoft.com/office/drawing/2014/main" xmlns="" id="{ADDB3DC1-B7AD-4244-B13B-04FA1ECC37C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457950" y="0"/>
            <a:ext cx="2686050" cy="982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p:nvSpPr>
        <p:spPr>
          <a:xfrm>
            <a:off x="0" y="350611"/>
            <a:ext cx="8991600" cy="584775"/>
          </a:xfrm>
          <a:prstGeom prst="rect">
            <a:avLst/>
          </a:prstGeom>
        </p:spPr>
        <p:txBody>
          <a:bodyPr wrap="square">
            <a:spAutoFit/>
          </a:bodyPr>
          <a:lstStyle/>
          <a:p>
            <a:pPr marL="457200" indent="-457200">
              <a:buFont typeface="Arial" panose="020B0604020202020204" pitchFamily="34" charset="0"/>
              <a:buChar char="•"/>
            </a:pPr>
            <a:endParaRPr lang="en-IN" sz="3200" dirty="0"/>
          </a:p>
        </p:txBody>
      </p:sp>
      <p:sp>
        <p:nvSpPr>
          <p:cNvPr id="7" name="Rectangle 6"/>
          <p:cNvSpPr/>
          <p:nvPr/>
        </p:nvSpPr>
        <p:spPr>
          <a:xfrm>
            <a:off x="304800" y="1087052"/>
            <a:ext cx="8686800" cy="4401205"/>
          </a:xfrm>
          <a:prstGeom prst="rect">
            <a:avLst/>
          </a:prstGeom>
        </p:spPr>
        <p:txBody>
          <a:bodyPr wrap="square">
            <a:spAutoFit/>
          </a:bodyPr>
          <a:lstStyle/>
          <a:p>
            <a:r>
              <a:rPr lang="en-IN" sz="2800" dirty="0"/>
              <a:t>4. </a:t>
            </a:r>
            <a:r>
              <a:rPr lang="en-IN" sz="2800" dirty="0"/>
              <a:t>For </a:t>
            </a:r>
            <a:r>
              <a:rPr lang="en-IN" sz="2800" b="1" dirty="0"/>
              <a:t>every pixel </a:t>
            </a:r>
            <a:r>
              <a:rPr lang="en-IN" sz="2800" dirty="0"/>
              <a:t>on the </a:t>
            </a:r>
            <a:r>
              <a:rPr lang="en-IN" sz="2800" b="1" dirty="0"/>
              <a:t>edge </a:t>
            </a:r>
            <a:r>
              <a:rPr lang="en-IN" sz="2800" dirty="0"/>
              <a:t>image, </a:t>
            </a:r>
            <a:r>
              <a:rPr lang="en-IN" sz="2800" b="1" dirty="0"/>
              <a:t>check whether the pixel is an edge </a:t>
            </a:r>
            <a:r>
              <a:rPr lang="en-IN" sz="2800" b="1" dirty="0" smtClean="0"/>
              <a:t>pixel</a:t>
            </a:r>
            <a:r>
              <a:rPr lang="en-IN" sz="2800" dirty="0" smtClean="0"/>
              <a:t>. </a:t>
            </a:r>
            <a:r>
              <a:rPr lang="en-IN" sz="2800" dirty="0"/>
              <a:t>If </a:t>
            </a:r>
            <a:r>
              <a:rPr lang="en-IN" sz="2800" dirty="0" smtClean="0"/>
              <a:t>it is an </a:t>
            </a:r>
            <a:r>
              <a:rPr lang="en-IN" sz="2800" b="1" dirty="0" smtClean="0"/>
              <a:t>edge pixel</a:t>
            </a:r>
            <a:r>
              <a:rPr lang="en-IN" sz="2800" dirty="0" smtClean="0"/>
              <a:t>, </a:t>
            </a:r>
            <a:r>
              <a:rPr lang="en-IN" sz="2800" b="1" dirty="0"/>
              <a:t>loop over </a:t>
            </a:r>
            <a:r>
              <a:rPr lang="en-IN" sz="2800" dirty="0"/>
              <a:t>all possible values of θ, </a:t>
            </a:r>
            <a:r>
              <a:rPr lang="en-IN" sz="2800" b="1" dirty="0"/>
              <a:t>compute</a:t>
            </a:r>
            <a:r>
              <a:rPr lang="en-IN" sz="2800" dirty="0"/>
              <a:t> the corresponding </a:t>
            </a:r>
            <a:r>
              <a:rPr lang="en-IN" sz="2800" b="1" dirty="0"/>
              <a:t>ρ</a:t>
            </a:r>
            <a:r>
              <a:rPr lang="en-IN" sz="2800" dirty="0"/>
              <a:t>, </a:t>
            </a:r>
            <a:r>
              <a:rPr lang="en-IN" sz="2800" b="1" dirty="0" smtClean="0"/>
              <a:t>find</a:t>
            </a:r>
            <a:r>
              <a:rPr lang="en-IN" sz="2800" dirty="0" smtClean="0"/>
              <a:t> </a:t>
            </a:r>
            <a:r>
              <a:rPr lang="en-IN" sz="2800" dirty="0"/>
              <a:t>the θ and ρ </a:t>
            </a:r>
            <a:r>
              <a:rPr lang="en-IN" sz="2800" b="1" dirty="0"/>
              <a:t>index</a:t>
            </a:r>
            <a:r>
              <a:rPr lang="en-IN" sz="2800" dirty="0"/>
              <a:t> in the accumulator, then </a:t>
            </a:r>
            <a:r>
              <a:rPr lang="en-IN" sz="2800" b="1" dirty="0"/>
              <a:t>increase</a:t>
            </a:r>
            <a:r>
              <a:rPr lang="en-IN" sz="2800" dirty="0"/>
              <a:t> the accumulator base on those index pairs</a:t>
            </a:r>
            <a:r>
              <a:rPr lang="en-IN" sz="2800" dirty="0" smtClean="0"/>
              <a:t>.</a:t>
            </a:r>
          </a:p>
          <a:p>
            <a:endParaRPr lang="en-IN" sz="2800" dirty="0" smtClean="0"/>
          </a:p>
          <a:p>
            <a:r>
              <a:rPr lang="en-IN" sz="2800" dirty="0" smtClean="0"/>
              <a:t>5</a:t>
            </a:r>
            <a:r>
              <a:rPr lang="en-IN" sz="2800" dirty="0"/>
              <a:t>. </a:t>
            </a:r>
            <a:r>
              <a:rPr lang="en-IN" sz="2800" b="1" dirty="0"/>
              <a:t>Iterate over the accumulator’s values</a:t>
            </a:r>
            <a:r>
              <a:rPr lang="en-IN" sz="2800" dirty="0"/>
              <a:t>. If the value is </a:t>
            </a:r>
            <a:r>
              <a:rPr lang="en-IN" sz="2800" b="1" dirty="0"/>
              <a:t>larger</a:t>
            </a:r>
            <a:r>
              <a:rPr lang="en-IN" sz="2800" dirty="0"/>
              <a:t> than a certain </a:t>
            </a:r>
            <a:r>
              <a:rPr lang="en-IN" sz="2800" b="1" dirty="0"/>
              <a:t>threshold</a:t>
            </a:r>
            <a:r>
              <a:rPr lang="en-IN" sz="2800" dirty="0"/>
              <a:t>, get the ρ and θ index, get the value of ρ and θ from the </a:t>
            </a:r>
            <a:r>
              <a:rPr lang="en-IN" sz="2800" b="1" dirty="0"/>
              <a:t>index pair </a:t>
            </a:r>
            <a:r>
              <a:rPr lang="en-IN" sz="2800" dirty="0"/>
              <a:t>which can then be </a:t>
            </a:r>
            <a:r>
              <a:rPr lang="en-IN" sz="2800" b="1" dirty="0"/>
              <a:t>converted back </a:t>
            </a:r>
            <a:r>
              <a:rPr lang="en-IN" sz="2800" dirty="0"/>
              <a:t>to the form of </a:t>
            </a:r>
            <a:r>
              <a:rPr lang="en-IN" sz="2800" b="1" i="1" dirty="0"/>
              <a:t>y = </a:t>
            </a:r>
            <a:r>
              <a:rPr lang="en-IN" sz="2800" b="1" i="1" dirty="0" err="1"/>
              <a:t>ax</a:t>
            </a:r>
            <a:r>
              <a:rPr lang="en-IN" sz="2800" b="1" i="1" dirty="0"/>
              <a:t> + b</a:t>
            </a:r>
            <a:r>
              <a:rPr lang="en-IN" sz="2800" dirty="0" smtClean="0"/>
              <a:t>.</a:t>
            </a:r>
            <a:endParaRPr lang="en-IN" sz="2600" dirty="0"/>
          </a:p>
        </p:txBody>
      </p:sp>
    </p:spTree>
    <p:extLst>
      <p:ext uri="{BB962C8B-B14F-4D97-AF65-F5344CB8AC3E}">
        <p14:creationId xmlns:p14="http://schemas.microsoft.com/office/powerpoint/2010/main" val="1651625749"/>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a:extLst>
              <a:ext uri="{FF2B5EF4-FFF2-40B4-BE49-F238E27FC236}">
                <a16:creationId xmlns:a16="http://schemas.microsoft.com/office/drawing/2014/main" xmlns="" id="{04CA587E-BB18-466B-BC22-4C78766B1A53}"/>
              </a:ext>
            </a:extLst>
          </p:cNvPr>
          <p:cNvSpPr>
            <a:spLocks noGrp="1"/>
          </p:cNvSpPr>
          <p:nvPr>
            <p:ph type="title"/>
          </p:nvPr>
        </p:nvSpPr>
        <p:spPr>
          <a:xfrm>
            <a:off x="0" y="0"/>
            <a:ext cx="6457950" cy="1066800"/>
          </a:xfrm>
        </p:spPr>
        <p:txBody>
          <a:bodyPr/>
          <a:lstStyle/>
          <a:p>
            <a:pPr marL="0" indent="0" algn="l">
              <a:buNone/>
            </a:pPr>
            <a:r>
              <a:rPr lang="en-IN" sz="3200" b="1" dirty="0" smtClean="0">
                <a:solidFill>
                  <a:srgbClr val="FF0000"/>
                </a:solidFill>
              </a:rPr>
              <a:t>Hough Transform </a:t>
            </a:r>
            <a:r>
              <a:rPr lang="en-IN" sz="3200" b="1" dirty="0" smtClean="0">
                <a:solidFill>
                  <a:srgbClr val="FF0000"/>
                </a:solidFill>
              </a:rPr>
              <a:t>– Algorithm</a:t>
            </a:r>
            <a:endParaRPr lang="en-IN" sz="3200" b="1" dirty="0">
              <a:solidFill>
                <a:srgbClr val="FF0000"/>
              </a:solidFill>
            </a:endParaRPr>
          </a:p>
        </p:txBody>
      </p:sp>
      <p:pic>
        <p:nvPicPr>
          <p:cNvPr id="5124" name="Picture 3" descr="download.png">
            <a:extLst>
              <a:ext uri="{FF2B5EF4-FFF2-40B4-BE49-F238E27FC236}">
                <a16:creationId xmlns:a16="http://schemas.microsoft.com/office/drawing/2014/main" xmlns="" id="{ADDB3DC1-B7AD-4244-B13B-04FA1ECC37C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457950" y="0"/>
            <a:ext cx="2686050" cy="982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p:nvSpPr>
        <p:spPr>
          <a:xfrm>
            <a:off x="0" y="350611"/>
            <a:ext cx="8991600" cy="584775"/>
          </a:xfrm>
          <a:prstGeom prst="rect">
            <a:avLst/>
          </a:prstGeom>
        </p:spPr>
        <p:txBody>
          <a:bodyPr wrap="square">
            <a:spAutoFit/>
          </a:bodyPr>
          <a:lstStyle/>
          <a:p>
            <a:pPr marL="457200" indent="-457200">
              <a:buFont typeface="Arial" panose="020B0604020202020204" pitchFamily="34" charset="0"/>
              <a:buChar char="•"/>
            </a:pPr>
            <a:endParaRPr lang="en-IN" sz="3200" dirty="0"/>
          </a:p>
        </p:txBody>
      </p:sp>
      <p:sp>
        <p:nvSpPr>
          <p:cNvPr id="7" name="Rectangle 6"/>
          <p:cNvSpPr/>
          <p:nvPr/>
        </p:nvSpPr>
        <p:spPr>
          <a:xfrm>
            <a:off x="304800" y="1087052"/>
            <a:ext cx="8686800" cy="4401205"/>
          </a:xfrm>
          <a:prstGeom prst="rect">
            <a:avLst/>
          </a:prstGeom>
        </p:spPr>
        <p:txBody>
          <a:bodyPr wrap="square">
            <a:spAutoFit/>
          </a:bodyPr>
          <a:lstStyle/>
          <a:p>
            <a:r>
              <a:rPr lang="en-IN" sz="2800" b="1" dirty="0"/>
              <a:t>Advantages</a:t>
            </a:r>
          </a:p>
          <a:p>
            <a:pPr marL="457200" indent="-457200">
              <a:buFont typeface="Arial" panose="020B0604020202020204" pitchFamily="34" charset="0"/>
              <a:buChar char="•"/>
            </a:pPr>
            <a:r>
              <a:rPr lang="en-IN" sz="2800" dirty="0"/>
              <a:t>The HT benefits from not requiring all pixels on a single line to be contiguous. As a result, it can be quite effective when identifying lines with small gaps due to noise or when objects are partially occluded.</a:t>
            </a:r>
          </a:p>
          <a:p>
            <a:r>
              <a:rPr lang="en-IN" sz="2800" b="1" dirty="0" smtClean="0"/>
              <a:t>Disadvantages</a:t>
            </a:r>
            <a:r>
              <a:rPr lang="en-IN" sz="2800" dirty="0"/>
              <a:t/>
            </a:r>
            <a:br>
              <a:rPr lang="en-IN" sz="2800" dirty="0"/>
            </a:br>
            <a:r>
              <a:rPr lang="en-IN" sz="2800" dirty="0"/>
              <a:t>• It can produce deceptive results when objects align by accident;</a:t>
            </a:r>
            <a:br>
              <a:rPr lang="en-IN" sz="2800" dirty="0"/>
            </a:br>
            <a:r>
              <a:rPr lang="en-IN" sz="2800" dirty="0"/>
              <a:t>• Rather than finite lines with definite ends, detected lines are infinite lines defined by their (</a:t>
            </a:r>
            <a:r>
              <a:rPr lang="en-IN" sz="2800" dirty="0" err="1"/>
              <a:t>m,c</a:t>
            </a:r>
            <a:r>
              <a:rPr lang="en-IN" sz="2800" dirty="0"/>
              <a:t>) values.</a:t>
            </a:r>
          </a:p>
        </p:txBody>
      </p:sp>
    </p:spTree>
    <p:extLst>
      <p:ext uri="{BB962C8B-B14F-4D97-AF65-F5344CB8AC3E}">
        <p14:creationId xmlns:p14="http://schemas.microsoft.com/office/powerpoint/2010/main" val="2704983400"/>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a:extLst>
              <a:ext uri="{FF2B5EF4-FFF2-40B4-BE49-F238E27FC236}">
                <a16:creationId xmlns:a16="http://schemas.microsoft.com/office/drawing/2014/main" xmlns="" id="{04CA587E-BB18-466B-BC22-4C78766B1A53}"/>
              </a:ext>
            </a:extLst>
          </p:cNvPr>
          <p:cNvSpPr>
            <a:spLocks noGrp="1"/>
          </p:cNvSpPr>
          <p:nvPr>
            <p:ph type="title"/>
          </p:nvPr>
        </p:nvSpPr>
        <p:spPr>
          <a:xfrm>
            <a:off x="0" y="0"/>
            <a:ext cx="6457950" cy="1066800"/>
          </a:xfrm>
        </p:spPr>
        <p:txBody>
          <a:bodyPr/>
          <a:lstStyle/>
          <a:p>
            <a:pPr marL="0" indent="0" algn="l">
              <a:buNone/>
            </a:pPr>
            <a:r>
              <a:rPr lang="en-IN" sz="3200" b="1" dirty="0" smtClean="0">
                <a:solidFill>
                  <a:srgbClr val="FF0000"/>
                </a:solidFill>
              </a:rPr>
              <a:t>Circles Detection using HT</a:t>
            </a:r>
            <a:endParaRPr lang="en-IN" sz="3200" b="1" dirty="0">
              <a:solidFill>
                <a:srgbClr val="FF0000"/>
              </a:solidFill>
            </a:endParaRPr>
          </a:p>
        </p:txBody>
      </p:sp>
      <p:pic>
        <p:nvPicPr>
          <p:cNvPr id="5124" name="Picture 3" descr="download.png">
            <a:extLst>
              <a:ext uri="{FF2B5EF4-FFF2-40B4-BE49-F238E27FC236}">
                <a16:creationId xmlns:a16="http://schemas.microsoft.com/office/drawing/2014/main" xmlns="" id="{ADDB3DC1-B7AD-4244-B13B-04FA1ECC37C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457950" y="0"/>
            <a:ext cx="2686050" cy="982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p:nvSpPr>
        <p:spPr>
          <a:xfrm>
            <a:off x="0" y="350611"/>
            <a:ext cx="8991600" cy="584775"/>
          </a:xfrm>
          <a:prstGeom prst="rect">
            <a:avLst/>
          </a:prstGeom>
        </p:spPr>
        <p:txBody>
          <a:bodyPr wrap="square">
            <a:spAutoFit/>
          </a:bodyPr>
          <a:lstStyle/>
          <a:p>
            <a:pPr marL="457200" indent="-457200">
              <a:buFont typeface="Arial" panose="020B0604020202020204" pitchFamily="34" charset="0"/>
              <a:buChar char="•"/>
            </a:pPr>
            <a:endParaRPr lang="en-IN" sz="3200" dirty="0"/>
          </a:p>
        </p:txBody>
      </p:sp>
      <p:pic>
        <p:nvPicPr>
          <p:cNvPr id="3" name="Picture 2"/>
          <p:cNvPicPr>
            <a:picLocks noChangeAspect="1"/>
          </p:cNvPicPr>
          <p:nvPr/>
        </p:nvPicPr>
        <p:blipFill>
          <a:blip r:embed="rId4"/>
          <a:stretch>
            <a:fillRect/>
          </a:stretch>
        </p:blipFill>
        <p:spPr>
          <a:xfrm>
            <a:off x="500062" y="1295400"/>
            <a:ext cx="7991475" cy="4068989"/>
          </a:xfrm>
          <a:prstGeom prst="rect">
            <a:avLst/>
          </a:prstGeom>
        </p:spPr>
      </p:pic>
    </p:spTree>
    <p:extLst>
      <p:ext uri="{BB962C8B-B14F-4D97-AF65-F5344CB8AC3E}">
        <p14:creationId xmlns:p14="http://schemas.microsoft.com/office/powerpoint/2010/main" val="3178688527"/>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a:extLst>
              <a:ext uri="{FF2B5EF4-FFF2-40B4-BE49-F238E27FC236}">
                <a16:creationId xmlns:a16="http://schemas.microsoft.com/office/drawing/2014/main" xmlns="" id="{04CA587E-BB18-466B-BC22-4C78766B1A53}"/>
              </a:ext>
            </a:extLst>
          </p:cNvPr>
          <p:cNvSpPr>
            <a:spLocks noGrp="1"/>
          </p:cNvSpPr>
          <p:nvPr>
            <p:ph type="title"/>
          </p:nvPr>
        </p:nvSpPr>
        <p:spPr>
          <a:xfrm>
            <a:off x="0" y="0"/>
            <a:ext cx="6457950" cy="1066800"/>
          </a:xfrm>
        </p:spPr>
        <p:txBody>
          <a:bodyPr/>
          <a:lstStyle/>
          <a:p>
            <a:pPr marL="0" indent="0" algn="l">
              <a:buNone/>
            </a:pPr>
            <a:r>
              <a:rPr lang="en-IN" sz="3200" b="1" dirty="0" smtClean="0">
                <a:solidFill>
                  <a:srgbClr val="FF0000"/>
                </a:solidFill>
              </a:rPr>
              <a:t>Circles</a:t>
            </a:r>
            <a:endParaRPr lang="en-IN" sz="3200" b="1" dirty="0">
              <a:solidFill>
                <a:srgbClr val="FF0000"/>
              </a:solidFill>
            </a:endParaRPr>
          </a:p>
        </p:txBody>
      </p:sp>
      <p:pic>
        <p:nvPicPr>
          <p:cNvPr id="5124" name="Picture 3" descr="download.png">
            <a:extLst>
              <a:ext uri="{FF2B5EF4-FFF2-40B4-BE49-F238E27FC236}">
                <a16:creationId xmlns:a16="http://schemas.microsoft.com/office/drawing/2014/main" xmlns="" id="{ADDB3DC1-B7AD-4244-B13B-04FA1ECC37C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457950" y="0"/>
            <a:ext cx="2686050" cy="982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p:nvSpPr>
        <p:spPr>
          <a:xfrm>
            <a:off x="0" y="350611"/>
            <a:ext cx="8991600" cy="584775"/>
          </a:xfrm>
          <a:prstGeom prst="rect">
            <a:avLst/>
          </a:prstGeom>
        </p:spPr>
        <p:txBody>
          <a:bodyPr wrap="square">
            <a:spAutoFit/>
          </a:bodyPr>
          <a:lstStyle/>
          <a:p>
            <a:pPr marL="457200" indent="-457200">
              <a:buFont typeface="Arial" panose="020B0604020202020204" pitchFamily="34" charset="0"/>
              <a:buChar char="•"/>
            </a:pPr>
            <a:endParaRPr lang="en-IN" sz="3200" dirty="0"/>
          </a:p>
        </p:txBody>
      </p:sp>
      <p:pic>
        <p:nvPicPr>
          <p:cNvPr id="2" name="Picture 1"/>
          <p:cNvPicPr>
            <a:picLocks noChangeAspect="1"/>
          </p:cNvPicPr>
          <p:nvPr/>
        </p:nvPicPr>
        <p:blipFill>
          <a:blip r:embed="rId4"/>
          <a:stretch>
            <a:fillRect/>
          </a:stretch>
        </p:blipFill>
        <p:spPr>
          <a:xfrm>
            <a:off x="304800" y="1676400"/>
            <a:ext cx="8067675" cy="3576863"/>
          </a:xfrm>
          <a:prstGeom prst="rect">
            <a:avLst/>
          </a:prstGeom>
        </p:spPr>
      </p:pic>
    </p:spTree>
    <p:extLst>
      <p:ext uri="{BB962C8B-B14F-4D97-AF65-F5344CB8AC3E}">
        <p14:creationId xmlns:p14="http://schemas.microsoft.com/office/powerpoint/2010/main" val="3859711147"/>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a:extLst>
              <a:ext uri="{FF2B5EF4-FFF2-40B4-BE49-F238E27FC236}">
                <a16:creationId xmlns:a16="http://schemas.microsoft.com/office/drawing/2014/main" xmlns="" id="{04CA587E-BB18-466B-BC22-4C78766B1A53}"/>
              </a:ext>
            </a:extLst>
          </p:cNvPr>
          <p:cNvSpPr>
            <a:spLocks noGrp="1"/>
          </p:cNvSpPr>
          <p:nvPr>
            <p:ph type="title"/>
          </p:nvPr>
        </p:nvSpPr>
        <p:spPr>
          <a:xfrm>
            <a:off x="0" y="0"/>
            <a:ext cx="6457950" cy="1066800"/>
          </a:xfrm>
        </p:spPr>
        <p:txBody>
          <a:bodyPr/>
          <a:lstStyle/>
          <a:p>
            <a:pPr marL="0" indent="0" algn="l">
              <a:buNone/>
            </a:pPr>
            <a:r>
              <a:rPr lang="en-IN" sz="3200" b="1" dirty="0" smtClean="0">
                <a:solidFill>
                  <a:srgbClr val="FF0000"/>
                </a:solidFill>
              </a:rPr>
              <a:t>Circles</a:t>
            </a:r>
            <a:endParaRPr lang="en-IN" sz="3200" b="1" dirty="0">
              <a:solidFill>
                <a:srgbClr val="FF0000"/>
              </a:solidFill>
            </a:endParaRPr>
          </a:p>
        </p:txBody>
      </p:sp>
      <p:pic>
        <p:nvPicPr>
          <p:cNvPr id="5124" name="Picture 3" descr="download.png">
            <a:extLst>
              <a:ext uri="{FF2B5EF4-FFF2-40B4-BE49-F238E27FC236}">
                <a16:creationId xmlns:a16="http://schemas.microsoft.com/office/drawing/2014/main" xmlns="" id="{ADDB3DC1-B7AD-4244-B13B-04FA1ECC37C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457950" y="0"/>
            <a:ext cx="2686050" cy="982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p:nvSpPr>
        <p:spPr>
          <a:xfrm>
            <a:off x="0" y="350611"/>
            <a:ext cx="8991600" cy="584775"/>
          </a:xfrm>
          <a:prstGeom prst="rect">
            <a:avLst/>
          </a:prstGeom>
        </p:spPr>
        <p:txBody>
          <a:bodyPr wrap="square">
            <a:spAutoFit/>
          </a:bodyPr>
          <a:lstStyle/>
          <a:p>
            <a:pPr marL="457200" indent="-457200">
              <a:buFont typeface="Arial" panose="020B0604020202020204" pitchFamily="34" charset="0"/>
              <a:buChar char="•"/>
            </a:pPr>
            <a:endParaRPr lang="en-IN" sz="3200" dirty="0"/>
          </a:p>
        </p:txBody>
      </p:sp>
      <p:pic>
        <p:nvPicPr>
          <p:cNvPr id="3" name="Picture 2"/>
          <p:cNvPicPr>
            <a:picLocks noChangeAspect="1"/>
          </p:cNvPicPr>
          <p:nvPr/>
        </p:nvPicPr>
        <p:blipFill>
          <a:blip r:embed="rId4"/>
          <a:stretch>
            <a:fillRect/>
          </a:stretch>
        </p:blipFill>
        <p:spPr>
          <a:xfrm>
            <a:off x="762000" y="982663"/>
            <a:ext cx="7848600" cy="5578549"/>
          </a:xfrm>
          <a:prstGeom prst="rect">
            <a:avLst/>
          </a:prstGeom>
        </p:spPr>
      </p:pic>
    </p:spTree>
    <p:extLst>
      <p:ext uri="{BB962C8B-B14F-4D97-AF65-F5344CB8AC3E}">
        <p14:creationId xmlns:p14="http://schemas.microsoft.com/office/powerpoint/2010/main" val="1046308817"/>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a:extLst>
              <a:ext uri="{FF2B5EF4-FFF2-40B4-BE49-F238E27FC236}">
                <a16:creationId xmlns:a16="http://schemas.microsoft.com/office/drawing/2014/main" xmlns="" id="{04CA587E-BB18-466B-BC22-4C78766B1A53}"/>
              </a:ext>
            </a:extLst>
          </p:cNvPr>
          <p:cNvSpPr>
            <a:spLocks noGrp="1"/>
          </p:cNvSpPr>
          <p:nvPr>
            <p:ph type="title"/>
          </p:nvPr>
        </p:nvSpPr>
        <p:spPr>
          <a:xfrm>
            <a:off x="0" y="0"/>
            <a:ext cx="6457950" cy="1066800"/>
          </a:xfrm>
        </p:spPr>
        <p:txBody>
          <a:bodyPr/>
          <a:lstStyle/>
          <a:p>
            <a:pPr marL="0" indent="0" algn="l">
              <a:buNone/>
            </a:pPr>
            <a:r>
              <a:rPr lang="en-IN" sz="3200" b="1" dirty="0" smtClean="0">
                <a:solidFill>
                  <a:srgbClr val="FF0000"/>
                </a:solidFill>
              </a:rPr>
              <a:t>Circles</a:t>
            </a:r>
            <a:endParaRPr lang="en-IN" sz="3200" b="1" dirty="0">
              <a:solidFill>
                <a:srgbClr val="FF0000"/>
              </a:solidFill>
            </a:endParaRPr>
          </a:p>
        </p:txBody>
      </p:sp>
      <p:pic>
        <p:nvPicPr>
          <p:cNvPr id="5124" name="Picture 3" descr="download.png">
            <a:extLst>
              <a:ext uri="{FF2B5EF4-FFF2-40B4-BE49-F238E27FC236}">
                <a16:creationId xmlns:a16="http://schemas.microsoft.com/office/drawing/2014/main" xmlns="" id="{ADDB3DC1-B7AD-4244-B13B-04FA1ECC37C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457950" y="0"/>
            <a:ext cx="2686050" cy="982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p:nvSpPr>
        <p:spPr>
          <a:xfrm>
            <a:off x="0" y="350611"/>
            <a:ext cx="8991600" cy="584775"/>
          </a:xfrm>
          <a:prstGeom prst="rect">
            <a:avLst/>
          </a:prstGeom>
        </p:spPr>
        <p:txBody>
          <a:bodyPr wrap="square">
            <a:spAutoFit/>
          </a:bodyPr>
          <a:lstStyle/>
          <a:p>
            <a:pPr marL="457200" indent="-457200">
              <a:buFont typeface="Arial" panose="020B0604020202020204" pitchFamily="34" charset="0"/>
              <a:buChar char="•"/>
            </a:pPr>
            <a:endParaRPr lang="en-IN" sz="3200" dirty="0"/>
          </a:p>
        </p:txBody>
      </p:sp>
      <p:pic>
        <p:nvPicPr>
          <p:cNvPr id="2" name="Picture 1"/>
          <p:cNvPicPr>
            <a:picLocks noChangeAspect="1"/>
          </p:cNvPicPr>
          <p:nvPr/>
        </p:nvPicPr>
        <p:blipFill>
          <a:blip r:embed="rId4"/>
          <a:stretch>
            <a:fillRect/>
          </a:stretch>
        </p:blipFill>
        <p:spPr>
          <a:xfrm>
            <a:off x="355032" y="1383722"/>
            <a:ext cx="8331768" cy="4864677"/>
          </a:xfrm>
          <a:prstGeom prst="rect">
            <a:avLst/>
          </a:prstGeom>
        </p:spPr>
      </p:pic>
    </p:spTree>
    <p:extLst>
      <p:ext uri="{BB962C8B-B14F-4D97-AF65-F5344CB8AC3E}">
        <p14:creationId xmlns:p14="http://schemas.microsoft.com/office/powerpoint/2010/main" val="2737005818"/>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a:extLst>
              <a:ext uri="{FF2B5EF4-FFF2-40B4-BE49-F238E27FC236}">
                <a16:creationId xmlns:a16="http://schemas.microsoft.com/office/drawing/2014/main" xmlns="" id="{04CA587E-BB18-466B-BC22-4C78766B1A53}"/>
              </a:ext>
            </a:extLst>
          </p:cNvPr>
          <p:cNvSpPr>
            <a:spLocks noGrp="1"/>
          </p:cNvSpPr>
          <p:nvPr>
            <p:ph type="title"/>
          </p:nvPr>
        </p:nvSpPr>
        <p:spPr>
          <a:xfrm>
            <a:off x="0" y="0"/>
            <a:ext cx="6457950" cy="1066800"/>
          </a:xfrm>
        </p:spPr>
        <p:txBody>
          <a:bodyPr/>
          <a:lstStyle/>
          <a:p>
            <a:pPr marL="0" indent="0" algn="l">
              <a:buNone/>
            </a:pPr>
            <a:r>
              <a:rPr lang="en-IN" sz="3200" b="1" dirty="0" smtClean="0">
                <a:solidFill>
                  <a:srgbClr val="FF0000"/>
                </a:solidFill>
              </a:rPr>
              <a:t>Ellipse Detection using HT</a:t>
            </a:r>
            <a:endParaRPr lang="en-IN" sz="3200" b="1" dirty="0">
              <a:solidFill>
                <a:srgbClr val="FF0000"/>
              </a:solidFill>
            </a:endParaRPr>
          </a:p>
        </p:txBody>
      </p:sp>
      <p:pic>
        <p:nvPicPr>
          <p:cNvPr id="5124" name="Picture 3" descr="download.png">
            <a:extLst>
              <a:ext uri="{FF2B5EF4-FFF2-40B4-BE49-F238E27FC236}">
                <a16:creationId xmlns:a16="http://schemas.microsoft.com/office/drawing/2014/main" xmlns="" id="{ADDB3DC1-B7AD-4244-B13B-04FA1ECC37C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457950" y="0"/>
            <a:ext cx="2686050" cy="982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p:nvSpPr>
        <p:spPr>
          <a:xfrm>
            <a:off x="0" y="350611"/>
            <a:ext cx="8991600" cy="584775"/>
          </a:xfrm>
          <a:prstGeom prst="rect">
            <a:avLst/>
          </a:prstGeom>
        </p:spPr>
        <p:txBody>
          <a:bodyPr wrap="square">
            <a:spAutoFit/>
          </a:bodyPr>
          <a:lstStyle/>
          <a:p>
            <a:pPr marL="457200" indent="-457200">
              <a:buFont typeface="Arial" panose="020B0604020202020204" pitchFamily="34" charset="0"/>
              <a:buChar char="•"/>
            </a:pPr>
            <a:endParaRPr lang="en-IN" sz="3200" dirty="0"/>
          </a:p>
        </p:txBody>
      </p:sp>
      <p:pic>
        <p:nvPicPr>
          <p:cNvPr id="3" name="Picture 2"/>
          <p:cNvPicPr>
            <a:picLocks noChangeAspect="1"/>
          </p:cNvPicPr>
          <p:nvPr/>
        </p:nvPicPr>
        <p:blipFill>
          <a:blip r:embed="rId4"/>
          <a:stretch>
            <a:fillRect/>
          </a:stretch>
        </p:blipFill>
        <p:spPr>
          <a:xfrm>
            <a:off x="533400" y="1143000"/>
            <a:ext cx="7848600" cy="4876800"/>
          </a:xfrm>
          <a:prstGeom prst="rect">
            <a:avLst/>
          </a:prstGeom>
        </p:spPr>
      </p:pic>
    </p:spTree>
    <p:extLst>
      <p:ext uri="{BB962C8B-B14F-4D97-AF65-F5344CB8AC3E}">
        <p14:creationId xmlns:p14="http://schemas.microsoft.com/office/powerpoint/2010/main" val="485102064"/>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a:extLst>
              <a:ext uri="{FF2B5EF4-FFF2-40B4-BE49-F238E27FC236}">
                <a16:creationId xmlns:a16="http://schemas.microsoft.com/office/drawing/2014/main" xmlns="" id="{04CA587E-BB18-466B-BC22-4C78766B1A53}"/>
              </a:ext>
            </a:extLst>
          </p:cNvPr>
          <p:cNvSpPr>
            <a:spLocks noGrp="1"/>
          </p:cNvSpPr>
          <p:nvPr>
            <p:ph type="title"/>
          </p:nvPr>
        </p:nvSpPr>
        <p:spPr>
          <a:xfrm>
            <a:off x="0" y="0"/>
            <a:ext cx="6457950" cy="1066800"/>
          </a:xfrm>
        </p:spPr>
        <p:txBody>
          <a:bodyPr/>
          <a:lstStyle/>
          <a:p>
            <a:pPr marL="0" indent="0" algn="l">
              <a:buNone/>
            </a:pPr>
            <a:r>
              <a:rPr lang="en-IN" sz="3200" b="1" dirty="0" smtClean="0">
                <a:solidFill>
                  <a:srgbClr val="FF0000"/>
                </a:solidFill>
              </a:rPr>
              <a:t>Ellipse Detection using HT</a:t>
            </a:r>
            <a:endParaRPr lang="en-IN" sz="3200" b="1" dirty="0">
              <a:solidFill>
                <a:srgbClr val="FF0000"/>
              </a:solidFill>
            </a:endParaRPr>
          </a:p>
        </p:txBody>
      </p:sp>
      <p:pic>
        <p:nvPicPr>
          <p:cNvPr id="5124" name="Picture 3" descr="download.png">
            <a:extLst>
              <a:ext uri="{FF2B5EF4-FFF2-40B4-BE49-F238E27FC236}">
                <a16:creationId xmlns:a16="http://schemas.microsoft.com/office/drawing/2014/main" xmlns="" id="{ADDB3DC1-B7AD-4244-B13B-04FA1ECC37C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457950" y="0"/>
            <a:ext cx="2686050" cy="982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p:nvSpPr>
        <p:spPr>
          <a:xfrm>
            <a:off x="0" y="350611"/>
            <a:ext cx="8991600" cy="584775"/>
          </a:xfrm>
          <a:prstGeom prst="rect">
            <a:avLst/>
          </a:prstGeom>
        </p:spPr>
        <p:txBody>
          <a:bodyPr wrap="square">
            <a:spAutoFit/>
          </a:bodyPr>
          <a:lstStyle/>
          <a:p>
            <a:pPr marL="457200" indent="-457200">
              <a:buFont typeface="Arial" panose="020B0604020202020204" pitchFamily="34" charset="0"/>
              <a:buChar char="•"/>
            </a:pPr>
            <a:endParaRPr lang="en-IN" sz="3200" dirty="0"/>
          </a:p>
        </p:txBody>
      </p:sp>
      <p:pic>
        <p:nvPicPr>
          <p:cNvPr id="2" name="Picture 1"/>
          <p:cNvPicPr>
            <a:picLocks noChangeAspect="1"/>
          </p:cNvPicPr>
          <p:nvPr/>
        </p:nvPicPr>
        <p:blipFill>
          <a:blip r:embed="rId4"/>
          <a:stretch>
            <a:fillRect/>
          </a:stretch>
        </p:blipFill>
        <p:spPr>
          <a:xfrm>
            <a:off x="228600" y="1102094"/>
            <a:ext cx="8001000" cy="4706962"/>
          </a:xfrm>
          <a:prstGeom prst="rect">
            <a:avLst/>
          </a:prstGeom>
        </p:spPr>
      </p:pic>
    </p:spTree>
    <p:extLst>
      <p:ext uri="{BB962C8B-B14F-4D97-AF65-F5344CB8AC3E}">
        <p14:creationId xmlns:p14="http://schemas.microsoft.com/office/powerpoint/2010/main" val="2071637802"/>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a:extLst>
              <a:ext uri="{FF2B5EF4-FFF2-40B4-BE49-F238E27FC236}">
                <a16:creationId xmlns:a16="http://schemas.microsoft.com/office/drawing/2014/main" xmlns="" id="{04CA587E-BB18-466B-BC22-4C78766B1A53}"/>
              </a:ext>
            </a:extLst>
          </p:cNvPr>
          <p:cNvSpPr>
            <a:spLocks noGrp="1"/>
          </p:cNvSpPr>
          <p:nvPr>
            <p:ph type="title"/>
          </p:nvPr>
        </p:nvSpPr>
        <p:spPr>
          <a:xfrm>
            <a:off x="0" y="0"/>
            <a:ext cx="6457950" cy="1066800"/>
          </a:xfrm>
        </p:spPr>
        <p:txBody>
          <a:bodyPr/>
          <a:lstStyle/>
          <a:p>
            <a:pPr marL="0" indent="0" algn="l">
              <a:buNone/>
            </a:pPr>
            <a:r>
              <a:rPr lang="en-IN" sz="3200" b="1" dirty="0" smtClean="0">
                <a:solidFill>
                  <a:srgbClr val="FF0000"/>
                </a:solidFill>
              </a:rPr>
              <a:t>Ellipses Axes</a:t>
            </a:r>
            <a:endParaRPr lang="en-IN" sz="3200" b="1" dirty="0">
              <a:solidFill>
                <a:srgbClr val="FF0000"/>
              </a:solidFill>
            </a:endParaRPr>
          </a:p>
        </p:txBody>
      </p:sp>
      <p:pic>
        <p:nvPicPr>
          <p:cNvPr id="5124" name="Picture 3" descr="download.png">
            <a:extLst>
              <a:ext uri="{FF2B5EF4-FFF2-40B4-BE49-F238E27FC236}">
                <a16:creationId xmlns:a16="http://schemas.microsoft.com/office/drawing/2014/main" xmlns="" id="{ADDB3DC1-B7AD-4244-B13B-04FA1ECC37C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457950" y="0"/>
            <a:ext cx="2686050" cy="982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p:nvSpPr>
        <p:spPr>
          <a:xfrm>
            <a:off x="-2533650" y="559067"/>
            <a:ext cx="8991600" cy="584775"/>
          </a:xfrm>
          <a:prstGeom prst="rect">
            <a:avLst/>
          </a:prstGeom>
        </p:spPr>
        <p:txBody>
          <a:bodyPr wrap="square">
            <a:spAutoFit/>
          </a:bodyPr>
          <a:lstStyle/>
          <a:p>
            <a:pPr marL="457200" indent="-457200">
              <a:buFont typeface="Arial" panose="020B0604020202020204" pitchFamily="34" charset="0"/>
              <a:buChar char="•"/>
            </a:pPr>
            <a:endParaRPr lang="en-IN" sz="3200" dirty="0"/>
          </a:p>
        </p:txBody>
      </p:sp>
      <p:pic>
        <p:nvPicPr>
          <p:cNvPr id="3" name="Picture 2"/>
          <p:cNvPicPr>
            <a:picLocks noChangeAspect="1"/>
          </p:cNvPicPr>
          <p:nvPr/>
        </p:nvPicPr>
        <p:blipFill>
          <a:blip r:embed="rId4"/>
          <a:stretch>
            <a:fillRect/>
          </a:stretch>
        </p:blipFill>
        <p:spPr>
          <a:xfrm>
            <a:off x="1752600" y="1371600"/>
            <a:ext cx="4514850" cy="4152900"/>
          </a:xfrm>
          <a:prstGeom prst="rect">
            <a:avLst/>
          </a:prstGeom>
        </p:spPr>
      </p:pic>
    </p:spTree>
    <p:extLst>
      <p:ext uri="{BB962C8B-B14F-4D97-AF65-F5344CB8AC3E}">
        <p14:creationId xmlns:p14="http://schemas.microsoft.com/office/powerpoint/2010/main" val="64907526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a:extLst>
              <a:ext uri="{FF2B5EF4-FFF2-40B4-BE49-F238E27FC236}">
                <a16:creationId xmlns:a16="http://schemas.microsoft.com/office/drawing/2014/main" xmlns="" id="{04CA587E-BB18-466B-BC22-4C78766B1A53}"/>
              </a:ext>
            </a:extLst>
          </p:cNvPr>
          <p:cNvSpPr>
            <a:spLocks noGrp="1"/>
          </p:cNvSpPr>
          <p:nvPr>
            <p:ph type="title"/>
          </p:nvPr>
        </p:nvSpPr>
        <p:spPr>
          <a:xfrm>
            <a:off x="0" y="0"/>
            <a:ext cx="6457950" cy="1066800"/>
          </a:xfrm>
        </p:spPr>
        <p:txBody>
          <a:bodyPr/>
          <a:lstStyle/>
          <a:p>
            <a:pPr marL="0" indent="0">
              <a:buNone/>
            </a:pPr>
            <a:r>
              <a:rPr lang="en-IN" sz="3200" b="1" dirty="0">
                <a:solidFill>
                  <a:srgbClr val="FF0000"/>
                </a:solidFill>
              </a:rPr>
              <a:t>Types of Images </a:t>
            </a:r>
          </a:p>
        </p:txBody>
      </p:sp>
      <p:pic>
        <p:nvPicPr>
          <p:cNvPr id="5124" name="Picture 3" descr="download.png">
            <a:extLst>
              <a:ext uri="{FF2B5EF4-FFF2-40B4-BE49-F238E27FC236}">
                <a16:creationId xmlns:a16="http://schemas.microsoft.com/office/drawing/2014/main" xmlns="" id="{ADDB3DC1-B7AD-4244-B13B-04FA1ECC37C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457950" y="0"/>
            <a:ext cx="2686050" cy="982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Content Placeholder 2"/>
          <p:cNvSpPr>
            <a:spLocks noGrp="1"/>
          </p:cNvSpPr>
          <p:nvPr>
            <p:ph idx="1"/>
          </p:nvPr>
        </p:nvSpPr>
        <p:spPr>
          <a:xfrm>
            <a:off x="152400" y="982663"/>
            <a:ext cx="8763000" cy="5779168"/>
          </a:xfrm>
        </p:spPr>
        <p:txBody>
          <a:bodyPr/>
          <a:lstStyle/>
          <a:p>
            <a:pPr marL="0" indent="0">
              <a:buNone/>
            </a:pPr>
            <a:r>
              <a:rPr lang="en-IN" b="1" dirty="0" smtClean="0"/>
              <a:t>Color images</a:t>
            </a:r>
          </a:p>
          <a:p>
            <a:pPr marL="0" indent="0">
              <a:buNone/>
            </a:pPr>
            <a:r>
              <a:rPr lang="en-IN" b="1" dirty="0"/>
              <a:t>8-bit color format</a:t>
            </a:r>
          </a:p>
          <a:p>
            <a:pPr marL="0" indent="0">
              <a:buNone/>
            </a:pPr>
            <a:endParaRPr lang="en-IN" b="1" dirty="0" smtClean="0"/>
          </a:p>
          <a:p>
            <a:pPr marL="0" indent="0">
              <a:buNone/>
            </a:pPr>
            <a:endParaRPr lang="en-IN" b="1" dirty="0"/>
          </a:p>
        </p:txBody>
      </p:sp>
      <p:pic>
        <p:nvPicPr>
          <p:cNvPr id="2" name="Picture 1"/>
          <p:cNvPicPr>
            <a:picLocks noChangeAspect="1"/>
          </p:cNvPicPr>
          <p:nvPr/>
        </p:nvPicPr>
        <p:blipFill>
          <a:blip r:embed="rId3"/>
          <a:stretch>
            <a:fillRect/>
          </a:stretch>
        </p:blipFill>
        <p:spPr>
          <a:xfrm>
            <a:off x="152401" y="2552700"/>
            <a:ext cx="8763000" cy="2171700"/>
          </a:xfrm>
          <a:prstGeom prst="rect">
            <a:avLst/>
          </a:prstGeom>
        </p:spPr>
      </p:pic>
    </p:spTree>
    <p:extLst>
      <p:ext uri="{BB962C8B-B14F-4D97-AF65-F5344CB8AC3E}">
        <p14:creationId xmlns:p14="http://schemas.microsoft.com/office/powerpoint/2010/main" val="403131104"/>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a:extLst>
              <a:ext uri="{FF2B5EF4-FFF2-40B4-BE49-F238E27FC236}">
                <a16:creationId xmlns:a16="http://schemas.microsoft.com/office/drawing/2014/main" xmlns="" id="{04CA587E-BB18-466B-BC22-4C78766B1A53}"/>
              </a:ext>
            </a:extLst>
          </p:cNvPr>
          <p:cNvSpPr>
            <a:spLocks noGrp="1"/>
          </p:cNvSpPr>
          <p:nvPr>
            <p:ph type="title"/>
          </p:nvPr>
        </p:nvSpPr>
        <p:spPr>
          <a:xfrm>
            <a:off x="0" y="0"/>
            <a:ext cx="6457950" cy="1066800"/>
          </a:xfrm>
        </p:spPr>
        <p:txBody>
          <a:bodyPr/>
          <a:lstStyle/>
          <a:p>
            <a:pPr marL="0" indent="0" algn="l">
              <a:buNone/>
            </a:pPr>
            <a:r>
              <a:rPr lang="en-IN" sz="3200" b="1" dirty="0" smtClean="0">
                <a:solidFill>
                  <a:srgbClr val="FF0000"/>
                </a:solidFill>
              </a:rPr>
              <a:t>HT for Ellipses</a:t>
            </a:r>
            <a:endParaRPr lang="en-IN" sz="3200" b="1" dirty="0">
              <a:solidFill>
                <a:srgbClr val="FF0000"/>
              </a:solidFill>
            </a:endParaRPr>
          </a:p>
        </p:txBody>
      </p:sp>
      <p:pic>
        <p:nvPicPr>
          <p:cNvPr id="5124" name="Picture 3" descr="download.png">
            <a:extLst>
              <a:ext uri="{FF2B5EF4-FFF2-40B4-BE49-F238E27FC236}">
                <a16:creationId xmlns:a16="http://schemas.microsoft.com/office/drawing/2014/main" xmlns="" id="{ADDB3DC1-B7AD-4244-B13B-04FA1ECC37C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457950" y="0"/>
            <a:ext cx="2686050" cy="982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p:nvSpPr>
        <p:spPr>
          <a:xfrm>
            <a:off x="-2686050" y="533400"/>
            <a:ext cx="8991600" cy="584775"/>
          </a:xfrm>
          <a:prstGeom prst="rect">
            <a:avLst/>
          </a:prstGeom>
        </p:spPr>
        <p:txBody>
          <a:bodyPr wrap="square">
            <a:spAutoFit/>
          </a:bodyPr>
          <a:lstStyle/>
          <a:p>
            <a:pPr marL="457200" indent="-457200">
              <a:buFont typeface="Arial" panose="020B0604020202020204" pitchFamily="34" charset="0"/>
              <a:buChar char="•"/>
            </a:pPr>
            <a:endParaRPr lang="en-IN" sz="3200" dirty="0"/>
          </a:p>
        </p:txBody>
      </p:sp>
      <p:pic>
        <p:nvPicPr>
          <p:cNvPr id="2" name="Picture 1"/>
          <p:cNvPicPr>
            <a:picLocks noChangeAspect="1"/>
          </p:cNvPicPr>
          <p:nvPr/>
        </p:nvPicPr>
        <p:blipFill>
          <a:blip r:embed="rId4"/>
          <a:stretch>
            <a:fillRect/>
          </a:stretch>
        </p:blipFill>
        <p:spPr>
          <a:xfrm>
            <a:off x="381000" y="1295400"/>
            <a:ext cx="8067675" cy="4848225"/>
          </a:xfrm>
          <a:prstGeom prst="rect">
            <a:avLst/>
          </a:prstGeom>
        </p:spPr>
      </p:pic>
    </p:spTree>
    <p:extLst>
      <p:ext uri="{BB962C8B-B14F-4D97-AF65-F5344CB8AC3E}">
        <p14:creationId xmlns:p14="http://schemas.microsoft.com/office/powerpoint/2010/main" val="582906132"/>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a:extLst>
              <a:ext uri="{FF2B5EF4-FFF2-40B4-BE49-F238E27FC236}">
                <a16:creationId xmlns:a16="http://schemas.microsoft.com/office/drawing/2014/main" xmlns="" id="{04CA587E-BB18-466B-BC22-4C78766B1A53}"/>
              </a:ext>
            </a:extLst>
          </p:cNvPr>
          <p:cNvSpPr>
            <a:spLocks noGrp="1"/>
          </p:cNvSpPr>
          <p:nvPr>
            <p:ph type="title"/>
          </p:nvPr>
        </p:nvSpPr>
        <p:spPr>
          <a:xfrm>
            <a:off x="0" y="0"/>
            <a:ext cx="6457950" cy="1066800"/>
          </a:xfrm>
        </p:spPr>
        <p:txBody>
          <a:bodyPr/>
          <a:lstStyle/>
          <a:p>
            <a:pPr marL="0" indent="0" algn="l">
              <a:buNone/>
            </a:pPr>
            <a:r>
              <a:rPr lang="en-IN" sz="3200" b="1" dirty="0" smtClean="0">
                <a:solidFill>
                  <a:srgbClr val="FF0000"/>
                </a:solidFill>
              </a:rPr>
              <a:t>HT for Ellipses</a:t>
            </a:r>
            <a:endParaRPr lang="en-IN" sz="3200" b="1" dirty="0">
              <a:solidFill>
                <a:srgbClr val="FF0000"/>
              </a:solidFill>
            </a:endParaRPr>
          </a:p>
        </p:txBody>
      </p:sp>
      <p:pic>
        <p:nvPicPr>
          <p:cNvPr id="5124" name="Picture 3" descr="download.png">
            <a:extLst>
              <a:ext uri="{FF2B5EF4-FFF2-40B4-BE49-F238E27FC236}">
                <a16:creationId xmlns:a16="http://schemas.microsoft.com/office/drawing/2014/main" xmlns="" id="{ADDB3DC1-B7AD-4244-B13B-04FA1ECC37C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457950" y="0"/>
            <a:ext cx="2686050" cy="982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p:nvSpPr>
        <p:spPr>
          <a:xfrm>
            <a:off x="-2686050" y="533400"/>
            <a:ext cx="8991600" cy="584775"/>
          </a:xfrm>
          <a:prstGeom prst="rect">
            <a:avLst/>
          </a:prstGeom>
        </p:spPr>
        <p:txBody>
          <a:bodyPr wrap="square">
            <a:spAutoFit/>
          </a:bodyPr>
          <a:lstStyle/>
          <a:p>
            <a:pPr marL="457200" indent="-457200">
              <a:buFont typeface="Arial" panose="020B0604020202020204" pitchFamily="34" charset="0"/>
              <a:buChar char="•"/>
            </a:pPr>
            <a:endParaRPr lang="en-IN" sz="3200" dirty="0"/>
          </a:p>
        </p:txBody>
      </p:sp>
      <p:pic>
        <p:nvPicPr>
          <p:cNvPr id="3" name="Picture 2"/>
          <p:cNvPicPr>
            <a:picLocks noChangeAspect="1"/>
          </p:cNvPicPr>
          <p:nvPr/>
        </p:nvPicPr>
        <p:blipFill>
          <a:blip r:embed="rId4"/>
          <a:stretch>
            <a:fillRect/>
          </a:stretch>
        </p:blipFill>
        <p:spPr>
          <a:xfrm>
            <a:off x="533400" y="859475"/>
            <a:ext cx="8001000" cy="5693725"/>
          </a:xfrm>
          <a:prstGeom prst="rect">
            <a:avLst/>
          </a:prstGeom>
        </p:spPr>
      </p:pic>
    </p:spTree>
    <p:extLst>
      <p:ext uri="{BB962C8B-B14F-4D97-AF65-F5344CB8AC3E}">
        <p14:creationId xmlns:p14="http://schemas.microsoft.com/office/powerpoint/2010/main" val="563748462"/>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a:extLst>
              <a:ext uri="{FF2B5EF4-FFF2-40B4-BE49-F238E27FC236}">
                <a16:creationId xmlns:a16="http://schemas.microsoft.com/office/drawing/2014/main" xmlns="" id="{04CA587E-BB18-466B-BC22-4C78766B1A53}"/>
              </a:ext>
            </a:extLst>
          </p:cNvPr>
          <p:cNvSpPr>
            <a:spLocks noGrp="1"/>
          </p:cNvSpPr>
          <p:nvPr>
            <p:ph type="title"/>
          </p:nvPr>
        </p:nvSpPr>
        <p:spPr>
          <a:xfrm>
            <a:off x="2209800" y="2590800"/>
            <a:ext cx="6457950" cy="1066800"/>
          </a:xfrm>
        </p:spPr>
        <p:txBody>
          <a:bodyPr/>
          <a:lstStyle/>
          <a:p>
            <a:pPr marL="0" indent="0" algn="l">
              <a:buNone/>
            </a:pPr>
            <a:r>
              <a:rPr lang="en-IN" sz="3200" b="1" dirty="0" smtClean="0">
                <a:solidFill>
                  <a:srgbClr val="FF0000"/>
                </a:solidFill>
              </a:rPr>
              <a:t>End of UNIT 1 (Part 2)</a:t>
            </a:r>
            <a:endParaRPr lang="en-IN" sz="3200" b="1" dirty="0">
              <a:solidFill>
                <a:srgbClr val="FF0000"/>
              </a:solidFill>
            </a:endParaRPr>
          </a:p>
        </p:txBody>
      </p:sp>
      <p:pic>
        <p:nvPicPr>
          <p:cNvPr id="5124" name="Picture 3" descr="download.png">
            <a:extLst>
              <a:ext uri="{FF2B5EF4-FFF2-40B4-BE49-F238E27FC236}">
                <a16:creationId xmlns:a16="http://schemas.microsoft.com/office/drawing/2014/main" xmlns="" id="{ADDB3DC1-B7AD-4244-B13B-04FA1ECC37C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457950" y="0"/>
            <a:ext cx="2686050" cy="982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p:nvSpPr>
        <p:spPr>
          <a:xfrm>
            <a:off x="-2686050" y="533400"/>
            <a:ext cx="8991600" cy="584775"/>
          </a:xfrm>
          <a:prstGeom prst="rect">
            <a:avLst/>
          </a:prstGeom>
        </p:spPr>
        <p:txBody>
          <a:bodyPr wrap="square">
            <a:spAutoFit/>
          </a:bodyPr>
          <a:lstStyle/>
          <a:p>
            <a:pPr marL="457200" indent="-457200">
              <a:buFont typeface="Arial" panose="020B0604020202020204" pitchFamily="34" charset="0"/>
              <a:buChar char="•"/>
            </a:pPr>
            <a:endParaRPr lang="en-IN" sz="3200" dirty="0"/>
          </a:p>
        </p:txBody>
      </p:sp>
    </p:spTree>
    <p:extLst>
      <p:ext uri="{BB962C8B-B14F-4D97-AF65-F5344CB8AC3E}">
        <p14:creationId xmlns:p14="http://schemas.microsoft.com/office/powerpoint/2010/main" val="148872982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a:extLst>
              <a:ext uri="{FF2B5EF4-FFF2-40B4-BE49-F238E27FC236}">
                <a16:creationId xmlns:a16="http://schemas.microsoft.com/office/drawing/2014/main" xmlns="" id="{04CA587E-BB18-466B-BC22-4C78766B1A53}"/>
              </a:ext>
            </a:extLst>
          </p:cNvPr>
          <p:cNvSpPr>
            <a:spLocks noGrp="1"/>
          </p:cNvSpPr>
          <p:nvPr>
            <p:ph type="title"/>
          </p:nvPr>
        </p:nvSpPr>
        <p:spPr>
          <a:xfrm>
            <a:off x="0" y="0"/>
            <a:ext cx="6457950" cy="1066800"/>
          </a:xfrm>
        </p:spPr>
        <p:txBody>
          <a:bodyPr/>
          <a:lstStyle/>
          <a:p>
            <a:pPr marL="0" indent="0">
              <a:buNone/>
            </a:pPr>
            <a:r>
              <a:rPr lang="en-IN" sz="3200" b="1" dirty="0">
                <a:solidFill>
                  <a:srgbClr val="FF0000"/>
                </a:solidFill>
              </a:rPr>
              <a:t>Types of Images </a:t>
            </a:r>
          </a:p>
        </p:txBody>
      </p:sp>
      <p:pic>
        <p:nvPicPr>
          <p:cNvPr id="5124" name="Picture 3" descr="download.png">
            <a:extLst>
              <a:ext uri="{FF2B5EF4-FFF2-40B4-BE49-F238E27FC236}">
                <a16:creationId xmlns:a16="http://schemas.microsoft.com/office/drawing/2014/main" xmlns="" id="{ADDB3DC1-B7AD-4244-B13B-04FA1ECC37C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457950" y="0"/>
            <a:ext cx="2686050" cy="982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Content Placeholder 2"/>
          <p:cNvSpPr>
            <a:spLocks noGrp="1"/>
          </p:cNvSpPr>
          <p:nvPr>
            <p:ph idx="1"/>
          </p:nvPr>
        </p:nvSpPr>
        <p:spPr>
          <a:xfrm>
            <a:off x="152400" y="982663"/>
            <a:ext cx="8763000" cy="5779168"/>
          </a:xfrm>
        </p:spPr>
        <p:txBody>
          <a:bodyPr/>
          <a:lstStyle/>
          <a:p>
            <a:pPr marL="0" indent="0">
              <a:buNone/>
            </a:pPr>
            <a:r>
              <a:rPr lang="en-IN" b="1" dirty="0" smtClean="0"/>
              <a:t>Color images</a:t>
            </a:r>
          </a:p>
          <a:p>
            <a:pPr marL="0" indent="0">
              <a:buNone/>
            </a:pPr>
            <a:r>
              <a:rPr lang="en-IN" sz="2800" b="1" dirty="0" smtClean="0"/>
              <a:t>16-bit </a:t>
            </a:r>
            <a:r>
              <a:rPr lang="en-IN" sz="2800" b="1" dirty="0"/>
              <a:t>color format</a:t>
            </a:r>
          </a:p>
          <a:p>
            <a:r>
              <a:rPr lang="en-IN" sz="2800" dirty="0"/>
              <a:t>The 16-bit color format is also known as </a:t>
            </a:r>
            <a:r>
              <a:rPr lang="en-IN" sz="2800" b="1" dirty="0"/>
              <a:t>high colo</a:t>
            </a:r>
            <a:r>
              <a:rPr lang="en-IN" sz="2800" dirty="0"/>
              <a:t>r format. </a:t>
            </a:r>
            <a:endParaRPr lang="en-IN" sz="2800" dirty="0" smtClean="0"/>
          </a:p>
          <a:p>
            <a:r>
              <a:rPr lang="en-IN" sz="2800" dirty="0" smtClean="0"/>
              <a:t>It </a:t>
            </a:r>
            <a:r>
              <a:rPr lang="en-IN" sz="2800" dirty="0"/>
              <a:t>has 65,536 different color shades. It is used in the system developed by Microsoft. </a:t>
            </a:r>
            <a:endParaRPr lang="en-IN" sz="2800" dirty="0" smtClean="0"/>
          </a:p>
          <a:p>
            <a:r>
              <a:rPr lang="en-IN" sz="2800" dirty="0" smtClean="0"/>
              <a:t>The </a:t>
            </a:r>
            <a:r>
              <a:rPr lang="en-IN" sz="2800" dirty="0"/>
              <a:t>16-bit color format is further divided into three formats which are Red, Green, and Blue also known as </a:t>
            </a:r>
            <a:r>
              <a:rPr lang="en-IN" sz="2800" b="1" dirty="0"/>
              <a:t>RGB format</a:t>
            </a:r>
            <a:r>
              <a:rPr lang="en-IN" sz="2800" dirty="0"/>
              <a:t>.</a:t>
            </a:r>
          </a:p>
          <a:p>
            <a:r>
              <a:rPr lang="en-IN" sz="2800" dirty="0"/>
              <a:t>In RGB format, there are 5 bits for R, 6 bits for G, and 5 bits for B. One additional bit is added in green because in all the 3 colors green color is soothing to eyes.</a:t>
            </a:r>
          </a:p>
          <a:p>
            <a:endParaRPr lang="en-IN" b="1" dirty="0" smtClean="0"/>
          </a:p>
          <a:p>
            <a:pPr marL="0" indent="0">
              <a:buNone/>
            </a:pPr>
            <a:endParaRPr lang="en-IN" b="1" dirty="0"/>
          </a:p>
        </p:txBody>
      </p:sp>
    </p:spTree>
    <p:extLst>
      <p:ext uri="{BB962C8B-B14F-4D97-AF65-F5344CB8AC3E}">
        <p14:creationId xmlns:p14="http://schemas.microsoft.com/office/powerpoint/2010/main" val="159462287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a:extLst>
              <a:ext uri="{FF2B5EF4-FFF2-40B4-BE49-F238E27FC236}">
                <a16:creationId xmlns:a16="http://schemas.microsoft.com/office/drawing/2014/main" xmlns="" id="{04CA587E-BB18-466B-BC22-4C78766B1A53}"/>
              </a:ext>
            </a:extLst>
          </p:cNvPr>
          <p:cNvSpPr>
            <a:spLocks noGrp="1"/>
          </p:cNvSpPr>
          <p:nvPr>
            <p:ph type="title"/>
          </p:nvPr>
        </p:nvSpPr>
        <p:spPr>
          <a:xfrm>
            <a:off x="0" y="0"/>
            <a:ext cx="6457950" cy="1066800"/>
          </a:xfrm>
        </p:spPr>
        <p:txBody>
          <a:bodyPr/>
          <a:lstStyle/>
          <a:p>
            <a:pPr marL="0" indent="0">
              <a:buNone/>
            </a:pPr>
            <a:r>
              <a:rPr lang="en-IN" sz="3200" b="1" dirty="0">
                <a:solidFill>
                  <a:srgbClr val="FF0000"/>
                </a:solidFill>
              </a:rPr>
              <a:t>Types of Images </a:t>
            </a:r>
          </a:p>
        </p:txBody>
      </p:sp>
      <p:pic>
        <p:nvPicPr>
          <p:cNvPr id="5124" name="Picture 3" descr="download.png">
            <a:extLst>
              <a:ext uri="{FF2B5EF4-FFF2-40B4-BE49-F238E27FC236}">
                <a16:creationId xmlns:a16="http://schemas.microsoft.com/office/drawing/2014/main" xmlns="" id="{ADDB3DC1-B7AD-4244-B13B-04FA1ECC37C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457950" y="0"/>
            <a:ext cx="2686050" cy="982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Content Placeholder 2"/>
          <p:cNvSpPr>
            <a:spLocks noGrp="1"/>
          </p:cNvSpPr>
          <p:nvPr>
            <p:ph idx="1"/>
          </p:nvPr>
        </p:nvSpPr>
        <p:spPr>
          <a:xfrm>
            <a:off x="152400" y="982663"/>
            <a:ext cx="8763000" cy="5779168"/>
          </a:xfrm>
        </p:spPr>
        <p:txBody>
          <a:bodyPr/>
          <a:lstStyle/>
          <a:p>
            <a:pPr marL="0" indent="0">
              <a:buNone/>
            </a:pPr>
            <a:r>
              <a:rPr lang="en-IN" b="1" dirty="0" smtClean="0"/>
              <a:t>Color images</a:t>
            </a:r>
          </a:p>
          <a:p>
            <a:pPr marL="0" indent="0">
              <a:buNone/>
            </a:pPr>
            <a:r>
              <a:rPr lang="en-IN" sz="2800" b="1" dirty="0" smtClean="0"/>
              <a:t>16-bit </a:t>
            </a:r>
            <a:r>
              <a:rPr lang="en-IN" sz="2800" b="1" dirty="0"/>
              <a:t>color format</a:t>
            </a:r>
          </a:p>
          <a:p>
            <a:endParaRPr lang="en-IN" b="1" dirty="0" smtClean="0"/>
          </a:p>
          <a:p>
            <a:pPr marL="0" indent="0">
              <a:buNone/>
            </a:pPr>
            <a:endParaRPr lang="en-IN" b="1" dirty="0"/>
          </a:p>
        </p:txBody>
      </p:sp>
      <p:pic>
        <p:nvPicPr>
          <p:cNvPr id="2" name="Picture 1"/>
          <p:cNvPicPr>
            <a:picLocks noChangeAspect="1"/>
          </p:cNvPicPr>
          <p:nvPr/>
        </p:nvPicPr>
        <p:blipFill>
          <a:blip r:embed="rId3"/>
          <a:stretch>
            <a:fillRect/>
          </a:stretch>
        </p:blipFill>
        <p:spPr>
          <a:xfrm>
            <a:off x="495300" y="2243472"/>
            <a:ext cx="8077200" cy="4486275"/>
          </a:xfrm>
          <a:prstGeom prst="rect">
            <a:avLst/>
          </a:prstGeom>
        </p:spPr>
      </p:pic>
    </p:spTree>
    <p:extLst>
      <p:ext uri="{BB962C8B-B14F-4D97-AF65-F5344CB8AC3E}">
        <p14:creationId xmlns:p14="http://schemas.microsoft.com/office/powerpoint/2010/main" val="233275742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a:extLst>
              <a:ext uri="{FF2B5EF4-FFF2-40B4-BE49-F238E27FC236}">
                <a16:creationId xmlns:a16="http://schemas.microsoft.com/office/drawing/2014/main" xmlns="" id="{04CA587E-BB18-466B-BC22-4C78766B1A53}"/>
              </a:ext>
            </a:extLst>
          </p:cNvPr>
          <p:cNvSpPr>
            <a:spLocks noGrp="1"/>
          </p:cNvSpPr>
          <p:nvPr>
            <p:ph type="title"/>
          </p:nvPr>
        </p:nvSpPr>
        <p:spPr>
          <a:xfrm>
            <a:off x="0" y="0"/>
            <a:ext cx="6457950" cy="1066800"/>
          </a:xfrm>
        </p:spPr>
        <p:txBody>
          <a:bodyPr/>
          <a:lstStyle/>
          <a:p>
            <a:pPr marL="0" indent="0">
              <a:buNone/>
            </a:pPr>
            <a:r>
              <a:rPr lang="en-IN" sz="3200" b="1" dirty="0">
                <a:solidFill>
                  <a:srgbClr val="FF0000"/>
                </a:solidFill>
              </a:rPr>
              <a:t>Types of Images </a:t>
            </a:r>
          </a:p>
        </p:txBody>
      </p:sp>
      <p:pic>
        <p:nvPicPr>
          <p:cNvPr id="5124" name="Picture 3" descr="download.png">
            <a:extLst>
              <a:ext uri="{FF2B5EF4-FFF2-40B4-BE49-F238E27FC236}">
                <a16:creationId xmlns:a16="http://schemas.microsoft.com/office/drawing/2014/main" xmlns="" id="{ADDB3DC1-B7AD-4244-B13B-04FA1ECC37C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457950" y="0"/>
            <a:ext cx="2686050" cy="982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Content Placeholder 2"/>
          <p:cNvSpPr>
            <a:spLocks noGrp="1"/>
          </p:cNvSpPr>
          <p:nvPr>
            <p:ph idx="1"/>
          </p:nvPr>
        </p:nvSpPr>
        <p:spPr>
          <a:xfrm>
            <a:off x="152400" y="982663"/>
            <a:ext cx="8763000" cy="5779168"/>
          </a:xfrm>
        </p:spPr>
        <p:txBody>
          <a:bodyPr/>
          <a:lstStyle/>
          <a:p>
            <a:pPr marL="0" indent="0">
              <a:buNone/>
            </a:pPr>
            <a:r>
              <a:rPr lang="en-IN" b="1" dirty="0" smtClean="0"/>
              <a:t>Color images</a:t>
            </a:r>
          </a:p>
          <a:p>
            <a:pPr marL="0" indent="0">
              <a:buNone/>
            </a:pPr>
            <a:r>
              <a:rPr lang="en-IN" sz="2800" b="1" dirty="0" smtClean="0"/>
              <a:t>24-bit </a:t>
            </a:r>
            <a:r>
              <a:rPr lang="en-IN" sz="2800" b="1" dirty="0"/>
              <a:t>color </a:t>
            </a:r>
            <a:r>
              <a:rPr lang="en-IN" sz="2800" b="1" dirty="0" smtClean="0"/>
              <a:t>format</a:t>
            </a:r>
          </a:p>
          <a:p>
            <a:r>
              <a:rPr lang="en-IN" sz="2800" dirty="0"/>
              <a:t>The 24-bit color format is also known as the </a:t>
            </a:r>
            <a:r>
              <a:rPr lang="en-IN" sz="2800" b="1" dirty="0"/>
              <a:t>true color </a:t>
            </a:r>
            <a:r>
              <a:rPr lang="en-IN" sz="2800" dirty="0"/>
              <a:t>format. </a:t>
            </a:r>
            <a:endParaRPr lang="en-IN" sz="2800" dirty="0" smtClean="0"/>
          </a:p>
          <a:p>
            <a:r>
              <a:rPr lang="en-IN" sz="2800" dirty="0" smtClean="0"/>
              <a:t>The </a:t>
            </a:r>
            <a:r>
              <a:rPr lang="en-IN" sz="2800" dirty="0"/>
              <a:t>24-bit color format is also distributed in Red, Green, and Blue. </a:t>
            </a:r>
            <a:endParaRPr lang="en-IN" sz="2800" dirty="0" smtClean="0"/>
          </a:p>
          <a:p>
            <a:r>
              <a:rPr lang="en-IN" sz="2800" dirty="0" smtClean="0"/>
              <a:t>As </a:t>
            </a:r>
            <a:r>
              <a:rPr lang="en-IN" sz="2800" dirty="0"/>
              <a:t>24 can be equally divided on 8, so it is distributed equally between 3 different colors like 8 bits for R, 8 bits for G and 8 bits for B</a:t>
            </a:r>
            <a:r>
              <a:rPr lang="en-IN" sz="2800" dirty="0" smtClean="0"/>
              <a:t>.</a:t>
            </a:r>
            <a:endParaRPr lang="en-IN" b="1" dirty="0"/>
          </a:p>
        </p:txBody>
      </p:sp>
    </p:spTree>
    <p:extLst>
      <p:ext uri="{BB962C8B-B14F-4D97-AF65-F5344CB8AC3E}">
        <p14:creationId xmlns:p14="http://schemas.microsoft.com/office/powerpoint/2010/main" val="68580757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a:extLst>
              <a:ext uri="{FF2B5EF4-FFF2-40B4-BE49-F238E27FC236}">
                <a16:creationId xmlns:a16="http://schemas.microsoft.com/office/drawing/2014/main" xmlns="" id="{04CA587E-BB18-466B-BC22-4C78766B1A53}"/>
              </a:ext>
            </a:extLst>
          </p:cNvPr>
          <p:cNvSpPr>
            <a:spLocks noGrp="1"/>
          </p:cNvSpPr>
          <p:nvPr>
            <p:ph type="title"/>
          </p:nvPr>
        </p:nvSpPr>
        <p:spPr>
          <a:xfrm>
            <a:off x="0" y="0"/>
            <a:ext cx="6457950" cy="1066800"/>
          </a:xfrm>
        </p:spPr>
        <p:txBody>
          <a:bodyPr/>
          <a:lstStyle/>
          <a:p>
            <a:pPr marL="0" indent="0">
              <a:buNone/>
            </a:pPr>
            <a:r>
              <a:rPr lang="en-IN" sz="3200" b="1" dirty="0">
                <a:solidFill>
                  <a:srgbClr val="FF0000"/>
                </a:solidFill>
              </a:rPr>
              <a:t>Types of Images </a:t>
            </a:r>
          </a:p>
        </p:txBody>
      </p:sp>
      <p:pic>
        <p:nvPicPr>
          <p:cNvPr id="5124" name="Picture 3" descr="download.png">
            <a:extLst>
              <a:ext uri="{FF2B5EF4-FFF2-40B4-BE49-F238E27FC236}">
                <a16:creationId xmlns:a16="http://schemas.microsoft.com/office/drawing/2014/main" xmlns="" id="{ADDB3DC1-B7AD-4244-B13B-04FA1ECC37C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457950" y="0"/>
            <a:ext cx="2686050" cy="982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Content Placeholder 2"/>
          <p:cNvSpPr>
            <a:spLocks noGrp="1"/>
          </p:cNvSpPr>
          <p:nvPr>
            <p:ph idx="1"/>
          </p:nvPr>
        </p:nvSpPr>
        <p:spPr>
          <a:xfrm>
            <a:off x="152400" y="982663"/>
            <a:ext cx="8763000" cy="5779168"/>
          </a:xfrm>
        </p:spPr>
        <p:txBody>
          <a:bodyPr/>
          <a:lstStyle/>
          <a:p>
            <a:pPr marL="0" indent="0">
              <a:buNone/>
            </a:pPr>
            <a:r>
              <a:rPr lang="en-IN" b="1" dirty="0" smtClean="0"/>
              <a:t>Color images</a:t>
            </a:r>
          </a:p>
          <a:p>
            <a:pPr marL="0" indent="0">
              <a:buNone/>
            </a:pPr>
            <a:r>
              <a:rPr lang="en-IN" sz="2800" b="1" dirty="0" smtClean="0"/>
              <a:t>24-bit </a:t>
            </a:r>
            <a:r>
              <a:rPr lang="en-IN" sz="2800" b="1" dirty="0"/>
              <a:t>color </a:t>
            </a:r>
            <a:r>
              <a:rPr lang="en-IN" sz="2800" b="1" dirty="0" smtClean="0"/>
              <a:t>format</a:t>
            </a:r>
          </a:p>
        </p:txBody>
      </p:sp>
      <p:pic>
        <p:nvPicPr>
          <p:cNvPr id="2" name="Picture 1"/>
          <p:cNvPicPr>
            <a:picLocks noChangeAspect="1"/>
          </p:cNvPicPr>
          <p:nvPr/>
        </p:nvPicPr>
        <p:blipFill>
          <a:blip r:embed="rId3"/>
          <a:stretch>
            <a:fillRect/>
          </a:stretch>
        </p:blipFill>
        <p:spPr>
          <a:xfrm>
            <a:off x="397669" y="2270458"/>
            <a:ext cx="8272462" cy="4206541"/>
          </a:xfrm>
          <a:prstGeom prst="rect">
            <a:avLst/>
          </a:prstGeom>
        </p:spPr>
      </p:pic>
    </p:spTree>
    <p:extLst>
      <p:ext uri="{BB962C8B-B14F-4D97-AF65-F5344CB8AC3E}">
        <p14:creationId xmlns:p14="http://schemas.microsoft.com/office/powerpoint/2010/main" val="241251002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a:extLst>
              <a:ext uri="{FF2B5EF4-FFF2-40B4-BE49-F238E27FC236}">
                <a16:creationId xmlns:a16="http://schemas.microsoft.com/office/drawing/2014/main" xmlns="" id="{04CA587E-BB18-466B-BC22-4C78766B1A53}"/>
              </a:ext>
            </a:extLst>
          </p:cNvPr>
          <p:cNvSpPr>
            <a:spLocks noGrp="1"/>
          </p:cNvSpPr>
          <p:nvPr>
            <p:ph type="title"/>
          </p:nvPr>
        </p:nvSpPr>
        <p:spPr>
          <a:xfrm>
            <a:off x="0" y="0"/>
            <a:ext cx="6457950" cy="1066800"/>
          </a:xfrm>
        </p:spPr>
        <p:txBody>
          <a:bodyPr/>
          <a:lstStyle/>
          <a:p>
            <a:pPr marL="0" indent="0">
              <a:buNone/>
            </a:pPr>
            <a:r>
              <a:rPr lang="en-IN" sz="3200" b="1" dirty="0">
                <a:solidFill>
                  <a:srgbClr val="FF0000"/>
                </a:solidFill>
              </a:rPr>
              <a:t>Types of Images </a:t>
            </a:r>
          </a:p>
        </p:txBody>
      </p:sp>
      <p:pic>
        <p:nvPicPr>
          <p:cNvPr id="5124" name="Picture 3" descr="download.png">
            <a:extLst>
              <a:ext uri="{FF2B5EF4-FFF2-40B4-BE49-F238E27FC236}">
                <a16:creationId xmlns:a16="http://schemas.microsoft.com/office/drawing/2014/main" xmlns="" id="{ADDB3DC1-B7AD-4244-B13B-04FA1ECC37C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457950" y="0"/>
            <a:ext cx="2686050" cy="982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Content Placeholder 3"/>
          <p:cNvPicPr>
            <a:picLocks noGrp="1" noChangeAspect="1"/>
          </p:cNvPicPr>
          <p:nvPr>
            <p:ph idx="1"/>
          </p:nvPr>
        </p:nvPicPr>
        <p:blipFill>
          <a:blip r:embed="rId3"/>
          <a:stretch>
            <a:fillRect/>
          </a:stretch>
        </p:blipFill>
        <p:spPr>
          <a:xfrm>
            <a:off x="228600" y="999507"/>
            <a:ext cx="8625632" cy="5778500"/>
          </a:xfrm>
          <a:prstGeom prst="rect">
            <a:avLst/>
          </a:prstGeom>
        </p:spPr>
      </p:pic>
    </p:spTree>
    <p:extLst>
      <p:ext uri="{BB962C8B-B14F-4D97-AF65-F5344CB8AC3E}">
        <p14:creationId xmlns:p14="http://schemas.microsoft.com/office/powerpoint/2010/main" val="254478799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a:extLst>
              <a:ext uri="{FF2B5EF4-FFF2-40B4-BE49-F238E27FC236}">
                <a16:creationId xmlns:a16="http://schemas.microsoft.com/office/drawing/2014/main" xmlns="" id="{04CA587E-BB18-466B-BC22-4C78766B1A53}"/>
              </a:ext>
            </a:extLst>
          </p:cNvPr>
          <p:cNvSpPr>
            <a:spLocks noGrp="1"/>
          </p:cNvSpPr>
          <p:nvPr>
            <p:ph type="title"/>
          </p:nvPr>
        </p:nvSpPr>
        <p:spPr>
          <a:xfrm>
            <a:off x="0" y="0"/>
            <a:ext cx="6019800" cy="1066800"/>
          </a:xfrm>
        </p:spPr>
        <p:txBody>
          <a:bodyPr/>
          <a:lstStyle/>
          <a:p>
            <a:r>
              <a:rPr lang="en-US" altLang="en-US" b="1" dirty="0" smtClean="0">
                <a:solidFill>
                  <a:srgbClr val="FF0000"/>
                </a:solidFill>
                <a:latin typeface="Times New Roman" panose="02020603050405020304" pitchFamily="18" charset="0"/>
                <a:cs typeface="Times New Roman" panose="02020603050405020304" pitchFamily="18" charset="0"/>
              </a:rPr>
              <a:t>Session – 5 &amp; 6</a:t>
            </a:r>
            <a:endParaRPr lang="en-US" altLang="en-US" b="1" dirty="0">
              <a:solidFill>
                <a:srgbClr val="FF0000"/>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xmlns="" id="{F21376E6-9C59-4767-8011-7B2A690485DB}"/>
              </a:ext>
            </a:extLst>
          </p:cNvPr>
          <p:cNvSpPr>
            <a:spLocks noGrp="1"/>
          </p:cNvSpPr>
          <p:nvPr>
            <p:ph idx="1"/>
          </p:nvPr>
        </p:nvSpPr>
        <p:spPr>
          <a:xfrm>
            <a:off x="533400" y="1219200"/>
            <a:ext cx="8534400" cy="5257800"/>
          </a:xfrm>
        </p:spPr>
        <p:txBody>
          <a:bodyPr rtlCol="0">
            <a:normAutofit/>
          </a:bodyPr>
          <a:lstStyle/>
          <a:p>
            <a:pPr fontAlgn="auto">
              <a:spcAft>
                <a:spcPts val="0"/>
              </a:spcAft>
              <a:defRPr/>
            </a:pPr>
            <a:r>
              <a:rPr lang="en-US" b="1" dirty="0" smtClean="0"/>
              <a:t>Image Processing Basics</a:t>
            </a:r>
          </a:p>
          <a:p>
            <a:pPr lvl="1" fontAlgn="auto">
              <a:spcAft>
                <a:spcPts val="0"/>
              </a:spcAft>
              <a:defRPr/>
            </a:pPr>
            <a:r>
              <a:rPr lang="en-US" dirty="0" smtClean="0"/>
              <a:t>What is an Image?</a:t>
            </a:r>
          </a:p>
          <a:p>
            <a:pPr lvl="1" fontAlgn="auto">
              <a:spcAft>
                <a:spcPts val="0"/>
              </a:spcAft>
              <a:defRPr/>
            </a:pPr>
            <a:r>
              <a:rPr lang="en-US" dirty="0" smtClean="0"/>
              <a:t>Image Acquition</a:t>
            </a:r>
          </a:p>
          <a:p>
            <a:pPr lvl="1" fontAlgn="auto">
              <a:spcAft>
                <a:spcPts val="0"/>
              </a:spcAft>
              <a:defRPr/>
            </a:pPr>
            <a:r>
              <a:rPr lang="en-US" dirty="0" smtClean="0"/>
              <a:t>Type, Point Operations</a:t>
            </a:r>
          </a:p>
          <a:p>
            <a:pPr lvl="1" fontAlgn="auto">
              <a:spcAft>
                <a:spcPts val="0"/>
              </a:spcAft>
              <a:defRPr/>
            </a:pPr>
            <a:r>
              <a:rPr lang="en-US" dirty="0" smtClean="0"/>
              <a:t>Geometric Transformations</a:t>
            </a:r>
          </a:p>
          <a:p>
            <a:pPr lvl="1" fontAlgn="auto">
              <a:spcAft>
                <a:spcPts val="0"/>
              </a:spcAft>
              <a:defRPr/>
            </a:pPr>
            <a:r>
              <a:rPr lang="en-US" dirty="0" smtClean="0"/>
              <a:t>First and Second order derivatives</a:t>
            </a:r>
          </a:p>
          <a:p>
            <a:pPr fontAlgn="auto">
              <a:spcAft>
                <a:spcPts val="0"/>
              </a:spcAft>
              <a:defRPr/>
            </a:pPr>
            <a:r>
              <a:rPr lang="en-US" b="1" dirty="0" smtClean="0"/>
              <a:t>Steps in Edge Detection, Smoothing, Enhancement, </a:t>
            </a:r>
            <a:r>
              <a:rPr lang="en-US" b="1" dirty="0"/>
              <a:t>T</a:t>
            </a:r>
            <a:r>
              <a:rPr lang="en-US" b="1" dirty="0" smtClean="0"/>
              <a:t>hresholding &amp; Localization</a:t>
            </a:r>
          </a:p>
          <a:p>
            <a:pPr fontAlgn="auto">
              <a:spcAft>
                <a:spcPts val="0"/>
              </a:spcAft>
              <a:defRPr/>
            </a:pPr>
            <a:endParaRPr lang="en-US" dirty="0" smtClean="0"/>
          </a:p>
          <a:p>
            <a:pPr fontAlgn="auto">
              <a:spcAft>
                <a:spcPts val="0"/>
              </a:spcAft>
              <a:defRPr/>
            </a:pPr>
            <a:endParaRPr lang="en-US" dirty="0" smtClean="0"/>
          </a:p>
          <a:p>
            <a:pPr fontAlgn="auto">
              <a:spcAft>
                <a:spcPts val="0"/>
              </a:spcAft>
              <a:defRPr/>
            </a:pPr>
            <a:endParaRPr lang="en-US" dirty="0"/>
          </a:p>
          <a:p>
            <a:pPr fontAlgn="auto">
              <a:spcAft>
                <a:spcPts val="0"/>
              </a:spcAft>
              <a:defRPr/>
            </a:pPr>
            <a:endParaRPr lang="en-US" b="1" dirty="0"/>
          </a:p>
          <a:p>
            <a:pPr fontAlgn="auto">
              <a:spcAft>
                <a:spcPts val="0"/>
              </a:spcAft>
              <a:defRPr/>
            </a:pPr>
            <a:endParaRPr lang="en-US" dirty="0"/>
          </a:p>
          <a:p>
            <a:pPr fontAlgn="auto">
              <a:spcAft>
                <a:spcPts val="0"/>
              </a:spcAft>
              <a:defRPr/>
            </a:pPr>
            <a:endParaRPr lang="en-US" dirty="0"/>
          </a:p>
          <a:p>
            <a:pPr fontAlgn="auto">
              <a:spcAft>
                <a:spcPts val="0"/>
              </a:spcAft>
              <a:buFont typeface="Arial" panose="020B0604020202020204" pitchFamily="34" charset="0"/>
              <a:buNone/>
              <a:defRPr/>
            </a:pPr>
            <a:endParaRPr lang="en-US" dirty="0"/>
          </a:p>
        </p:txBody>
      </p:sp>
      <p:pic>
        <p:nvPicPr>
          <p:cNvPr id="5124" name="Picture 3" descr="download.png">
            <a:extLst>
              <a:ext uri="{FF2B5EF4-FFF2-40B4-BE49-F238E27FC236}">
                <a16:creationId xmlns:a16="http://schemas.microsoft.com/office/drawing/2014/main" xmlns="" id="{ADDB3DC1-B7AD-4244-B13B-04FA1ECC37C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457950" y="0"/>
            <a:ext cx="2686050" cy="982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1090066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a:extLst>
              <a:ext uri="{FF2B5EF4-FFF2-40B4-BE49-F238E27FC236}">
                <a16:creationId xmlns:a16="http://schemas.microsoft.com/office/drawing/2014/main" xmlns="" id="{04CA587E-BB18-466B-BC22-4C78766B1A53}"/>
              </a:ext>
            </a:extLst>
          </p:cNvPr>
          <p:cNvSpPr>
            <a:spLocks noGrp="1"/>
          </p:cNvSpPr>
          <p:nvPr>
            <p:ph type="title"/>
          </p:nvPr>
        </p:nvSpPr>
        <p:spPr>
          <a:xfrm>
            <a:off x="0" y="0"/>
            <a:ext cx="6457950" cy="1066800"/>
          </a:xfrm>
        </p:spPr>
        <p:txBody>
          <a:bodyPr/>
          <a:lstStyle/>
          <a:p>
            <a:pPr fontAlgn="auto">
              <a:spcAft>
                <a:spcPts val="0"/>
              </a:spcAft>
              <a:defRPr/>
            </a:pPr>
            <a:r>
              <a:rPr lang="en-US" sz="3200" dirty="0" smtClean="0">
                <a:solidFill>
                  <a:srgbClr val="FF0000"/>
                </a:solidFill>
              </a:rPr>
              <a:t>Image Processing - Basics</a:t>
            </a:r>
            <a:endParaRPr lang="en-US" sz="3200" dirty="0">
              <a:solidFill>
                <a:srgbClr val="FF0000"/>
              </a:solidFill>
            </a:endParaRPr>
          </a:p>
        </p:txBody>
      </p:sp>
      <p:pic>
        <p:nvPicPr>
          <p:cNvPr id="2" name="Content Placeholder 1"/>
          <p:cNvPicPr>
            <a:picLocks noGrp="1" noChangeAspect="1"/>
          </p:cNvPicPr>
          <p:nvPr>
            <p:ph idx="1"/>
          </p:nvPr>
        </p:nvPicPr>
        <p:blipFill>
          <a:blip r:embed="rId2"/>
          <a:stretch>
            <a:fillRect/>
          </a:stretch>
        </p:blipFill>
        <p:spPr>
          <a:xfrm>
            <a:off x="228600" y="1219200"/>
            <a:ext cx="8763000" cy="5257800"/>
          </a:xfrm>
          <a:prstGeom prst="rect">
            <a:avLst/>
          </a:prstGeom>
        </p:spPr>
      </p:pic>
      <p:pic>
        <p:nvPicPr>
          <p:cNvPr id="5124" name="Picture 3" descr="download.png">
            <a:extLst>
              <a:ext uri="{FF2B5EF4-FFF2-40B4-BE49-F238E27FC236}">
                <a16:creationId xmlns:a16="http://schemas.microsoft.com/office/drawing/2014/main" xmlns="" id="{ADDB3DC1-B7AD-4244-B13B-04FA1ECC37C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457950" y="0"/>
            <a:ext cx="2686050" cy="982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053337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a:extLst>
              <a:ext uri="{FF2B5EF4-FFF2-40B4-BE49-F238E27FC236}">
                <a16:creationId xmlns:a16="http://schemas.microsoft.com/office/drawing/2014/main" xmlns="" id="{04CA587E-BB18-466B-BC22-4C78766B1A53}"/>
              </a:ext>
            </a:extLst>
          </p:cNvPr>
          <p:cNvSpPr>
            <a:spLocks noGrp="1"/>
          </p:cNvSpPr>
          <p:nvPr>
            <p:ph type="title"/>
          </p:nvPr>
        </p:nvSpPr>
        <p:spPr>
          <a:xfrm>
            <a:off x="0" y="0"/>
            <a:ext cx="6457950" cy="1066800"/>
          </a:xfrm>
        </p:spPr>
        <p:txBody>
          <a:bodyPr/>
          <a:lstStyle/>
          <a:p>
            <a:pPr fontAlgn="auto">
              <a:spcAft>
                <a:spcPts val="0"/>
              </a:spcAft>
              <a:defRPr/>
            </a:pPr>
            <a:r>
              <a:rPr lang="en-US" sz="3200" dirty="0" smtClean="0">
                <a:solidFill>
                  <a:srgbClr val="FF0000"/>
                </a:solidFill>
              </a:rPr>
              <a:t>Image Processing - Basics</a:t>
            </a:r>
            <a:endParaRPr lang="en-US" sz="3200" dirty="0">
              <a:solidFill>
                <a:srgbClr val="FF0000"/>
              </a:solidFill>
            </a:endParaRPr>
          </a:p>
        </p:txBody>
      </p:sp>
      <p:sp>
        <p:nvSpPr>
          <p:cNvPr id="3" name="Content Placeholder 2">
            <a:extLst>
              <a:ext uri="{FF2B5EF4-FFF2-40B4-BE49-F238E27FC236}">
                <a16:creationId xmlns:a16="http://schemas.microsoft.com/office/drawing/2014/main" xmlns="" id="{F21376E6-9C59-4767-8011-7B2A690485DB}"/>
              </a:ext>
            </a:extLst>
          </p:cNvPr>
          <p:cNvSpPr>
            <a:spLocks noGrp="1"/>
          </p:cNvSpPr>
          <p:nvPr>
            <p:ph idx="1"/>
          </p:nvPr>
        </p:nvSpPr>
        <p:spPr>
          <a:xfrm>
            <a:off x="228600" y="838200"/>
            <a:ext cx="8763000" cy="5689333"/>
          </a:xfrm>
        </p:spPr>
        <p:txBody>
          <a:bodyPr rtlCol="0">
            <a:normAutofit/>
          </a:bodyPr>
          <a:lstStyle/>
          <a:p>
            <a:pPr marL="0" indent="0">
              <a:buNone/>
            </a:pPr>
            <a:r>
              <a:rPr lang="en-IN" dirty="0" smtClean="0"/>
              <a:t>Fundamental Steps in Image Processing</a:t>
            </a:r>
          </a:p>
          <a:p>
            <a:endParaRPr lang="en-US" dirty="0"/>
          </a:p>
        </p:txBody>
      </p:sp>
      <p:pic>
        <p:nvPicPr>
          <p:cNvPr id="5124" name="Picture 3" descr="download.png">
            <a:extLst>
              <a:ext uri="{FF2B5EF4-FFF2-40B4-BE49-F238E27FC236}">
                <a16:creationId xmlns:a16="http://schemas.microsoft.com/office/drawing/2014/main" xmlns="" id="{ADDB3DC1-B7AD-4244-B13B-04FA1ECC37C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457950" y="0"/>
            <a:ext cx="2686050" cy="982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p:cNvPicPr>
            <a:picLocks noChangeAspect="1"/>
          </p:cNvPicPr>
          <p:nvPr/>
        </p:nvPicPr>
        <p:blipFill>
          <a:blip r:embed="rId3"/>
          <a:stretch>
            <a:fillRect/>
          </a:stretch>
        </p:blipFill>
        <p:spPr>
          <a:xfrm>
            <a:off x="248653" y="1524000"/>
            <a:ext cx="8458200" cy="5207752"/>
          </a:xfrm>
          <a:prstGeom prst="rect">
            <a:avLst/>
          </a:prstGeom>
        </p:spPr>
      </p:pic>
    </p:spTree>
    <p:extLst>
      <p:ext uri="{BB962C8B-B14F-4D97-AF65-F5344CB8AC3E}">
        <p14:creationId xmlns:p14="http://schemas.microsoft.com/office/powerpoint/2010/main" val="210936589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a:extLst>
              <a:ext uri="{FF2B5EF4-FFF2-40B4-BE49-F238E27FC236}">
                <a16:creationId xmlns:a16="http://schemas.microsoft.com/office/drawing/2014/main" xmlns="" id="{04CA587E-BB18-466B-BC22-4C78766B1A53}"/>
              </a:ext>
            </a:extLst>
          </p:cNvPr>
          <p:cNvSpPr>
            <a:spLocks noGrp="1"/>
          </p:cNvSpPr>
          <p:nvPr>
            <p:ph type="title"/>
          </p:nvPr>
        </p:nvSpPr>
        <p:spPr>
          <a:xfrm>
            <a:off x="0" y="0"/>
            <a:ext cx="6457950" cy="1066800"/>
          </a:xfrm>
        </p:spPr>
        <p:txBody>
          <a:bodyPr/>
          <a:lstStyle/>
          <a:p>
            <a:pPr fontAlgn="auto">
              <a:spcAft>
                <a:spcPts val="0"/>
              </a:spcAft>
              <a:defRPr/>
            </a:pPr>
            <a:r>
              <a:rPr lang="en-US" sz="3200" dirty="0" smtClean="0">
                <a:solidFill>
                  <a:srgbClr val="FF0000"/>
                </a:solidFill>
              </a:rPr>
              <a:t>Image Processing - Basics</a:t>
            </a:r>
            <a:endParaRPr lang="en-US" sz="3200" dirty="0">
              <a:solidFill>
                <a:srgbClr val="FF0000"/>
              </a:solidFill>
            </a:endParaRPr>
          </a:p>
        </p:txBody>
      </p:sp>
      <p:sp>
        <p:nvSpPr>
          <p:cNvPr id="3" name="Content Placeholder 2">
            <a:extLst>
              <a:ext uri="{FF2B5EF4-FFF2-40B4-BE49-F238E27FC236}">
                <a16:creationId xmlns:a16="http://schemas.microsoft.com/office/drawing/2014/main" xmlns="" id="{F21376E6-9C59-4767-8011-7B2A690485DB}"/>
              </a:ext>
            </a:extLst>
          </p:cNvPr>
          <p:cNvSpPr>
            <a:spLocks noGrp="1"/>
          </p:cNvSpPr>
          <p:nvPr>
            <p:ph idx="1"/>
          </p:nvPr>
        </p:nvSpPr>
        <p:spPr>
          <a:xfrm>
            <a:off x="228600" y="1143000"/>
            <a:ext cx="8763000" cy="5384533"/>
          </a:xfrm>
        </p:spPr>
        <p:txBody>
          <a:bodyPr rtlCol="0">
            <a:normAutofit fontScale="85000" lnSpcReduction="10000"/>
          </a:bodyPr>
          <a:lstStyle/>
          <a:p>
            <a:pPr marL="0" indent="0">
              <a:buNone/>
            </a:pPr>
            <a:r>
              <a:rPr lang="en-IN" dirty="0"/>
              <a:t>1.</a:t>
            </a:r>
            <a:r>
              <a:rPr lang="en-IN" b="1" dirty="0"/>
              <a:t>ACQUISITION</a:t>
            </a:r>
            <a:r>
              <a:rPr lang="en-IN" dirty="0"/>
              <a:t>– It could be as simple as being given an image which is in digital form. The main work involves: </a:t>
            </a:r>
            <a:br>
              <a:rPr lang="en-IN" dirty="0"/>
            </a:br>
            <a:r>
              <a:rPr lang="en-IN" dirty="0"/>
              <a:t>a) Scaling </a:t>
            </a:r>
            <a:br>
              <a:rPr lang="en-IN" dirty="0"/>
            </a:br>
            <a:r>
              <a:rPr lang="en-IN" dirty="0"/>
              <a:t>b) Color conversion(RGB to Gray or vice-versa) </a:t>
            </a:r>
            <a:endParaRPr lang="en-IN" dirty="0" smtClean="0"/>
          </a:p>
          <a:p>
            <a:pPr marL="0" indent="0">
              <a:buNone/>
            </a:pPr>
            <a:r>
              <a:rPr lang="en-IN" dirty="0"/>
              <a:t/>
            </a:r>
            <a:br>
              <a:rPr lang="en-IN" dirty="0"/>
            </a:br>
            <a:r>
              <a:rPr lang="en-IN" dirty="0"/>
              <a:t>2.</a:t>
            </a:r>
            <a:r>
              <a:rPr lang="en-IN" b="1" dirty="0"/>
              <a:t>IMAGE ENHANCEMENT</a:t>
            </a:r>
            <a:r>
              <a:rPr lang="en-IN" dirty="0"/>
              <a:t>– It is amongst the simplest and most appealing in areas of Image Processing it is also used to extract some hidden details from an image and is subjective. </a:t>
            </a:r>
            <a:endParaRPr lang="en-IN" dirty="0" smtClean="0"/>
          </a:p>
          <a:p>
            <a:pPr marL="0" indent="0">
              <a:buNone/>
            </a:pPr>
            <a:r>
              <a:rPr lang="en-IN" dirty="0"/>
              <a:t/>
            </a:r>
            <a:br>
              <a:rPr lang="en-IN" dirty="0"/>
            </a:br>
            <a:r>
              <a:rPr lang="en-IN" dirty="0"/>
              <a:t>3.</a:t>
            </a:r>
            <a:r>
              <a:rPr lang="en-IN" b="1" dirty="0"/>
              <a:t>IMAGE RESTORATION</a:t>
            </a:r>
            <a:r>
              <a:rPr lang="en-IN" dirty="0"/>
              <a:t>– It also deals with appealing of an image but it is objective(Restoration is based on mathematical or probabilistic model or image degradation). </a:t>
            </a:r>
            <a:endParaRPr lang="en-US" dirty="0"/>
          </a:p>
        </p:txBody>
      </p:sp>
      <p:pic>
        <p:nvPicPr>
          <p:cNvPr id="5124" name="Picture 3" descr="download.png">
            <a:extLst>
              <a:ext uri="{FF2B5EF4-FFF2-40B4-BE49-F238E27FC236}">
                <a16:creationId xmlns:a16="http://schemas.microsoft.com/office/drawing/2014/main" xmlns="" id="{ADDB3DC1-B7AD-4244-B13B-04FA1ECC37C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457950" y="0"/>
            <a:ext cx="2686050" cy="982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4514112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a:extLst>
              <a:ext uri="{FF2B5EF4-FFF2-40B4-BE49-F238E27FC236}">
                <a16:creationId xmlns:a16="http://schemas.microsoft.com/office/drawing/2014/main" xmlns="" id="{04CA587E-BB18-466B-BC22-4C78766B1A53}"/>
              </a:ext>
            </a:extLst>
          </p:cNvPr>
          <p:cNvSpPr>
            <a:spLocks noGrp="1"/>
          </p:cNvSpPr>
          <p:nvPr>
            <p:ph type="title"/>
          </p:nvPr>
        </p:nvSpPr>
        <p:spPr>
          <a:xfrm>
            <a:off x="0" y="0"/>
            <a:ext cx="6457950" cy="1066800"/>
          </a:xfrm>
        </p:spPr>
        <p:txBody>
          <a:bodyPr/>
          <a:lstStyle/>
          <a:p>
            <a:pPr fontAlgn="auto">
              <a:spcAft>
                <a:spcPts val="0"/>
              </a:spcAft>
              <a:defRPr/>
            </a:pPr>
            <a:r>
              <a:rPr lang="en-US" sz="3200" dirty="0" smtClean="0">
                <a:solidFill>
                  <a:srgbClr val="FF0000"/>
                </a:solidFill>
              </a:rPr>
              <a:t>Image Processing - Basics</a:t>
            </a:r>
            <a:endParaRPr lang="en-US" sz="3200" dirty="0">
              <a:solidFill>
                <a:srgbClr val="FF0000"/>
              </a:solidFill>
            </a:endParaRPr>
          </a:p>
        </p:txBody>
      </p:sp>
      <p:sp>
        <p:nvSpPr>
          <p:cNvPr id="3" name="Content Placeholder 2">
            <a:extLst>
              <a:ext uri="{FF2B5EF4-FFF2-40B4-BE49-F238E27FC236}">
                <a16:creationId xmlns:a16="http://schemas.microsoft.com/office/drawing/2014/main" xmlns="" id="{F21376E6-9C59-4767-8011-7B2A690485DB}"/>
              </a:ext>
            </a:extLst>
          </p:cNvPr>
          <p:cNvSpPr>
            <a:spLocks noGrp="1"/>
          </p:cNvSpPr>
          <p:nvPr>
            <p:ph idx="1"/>
          </p:nvPr>
        </p:nvSpPr>
        <p:spPr>
          <a:xfrm>
            <a:off x="228600" y="1143000"/>
            <a:ext cx="8763000" cy="5384533"/>
          </a:xfrm>
        </p:spPr>
        <p:txBody>
          <a:bodyPr rtlCol="0">
            <a:normAutofit fontScale="85000" lnSpcReduction="20000"/>
          </a:bodyPr>
          <a:lstStyle/>
          <a:p>
            <a:pPr marL="0" indent="0">
              <a:buNone/>
            </a:pPr>
            <a:r>
              <a:rPr lang="en-IN" dirty="0"/>
              <a:t>4.</a:t>
            </a:r>
            <a:r>
              <a:rPr lang="en-IN" b="1" dirty="0"/>
              <a:t>COLOR IMAGE PROCESSING</a:t>
            </a:r>
            <a:r>
              <a:rPr lang="en-IN" dirty="0"/>
              <a:t>– It deals with pseudocolor and full color image processing color models are applicable to digital image processing. </a:t>
            </a:r>
            <a:endParaRPr lang="en-IN" dirty="0" smtClean="0"/>
          </a:p>
          <a:p>
            <a:pPr marL="0" indent="0">
              <a:buNone/>
            </a:pPr>
            <a:r>
              <a:rPr lang="en-IN" dirty="0"/>
              <a:t/>
            </a:r>
            <a:br>
              <a:rPr lang="en-IN" dirty="0"/>
            </a:br>
            <a:r>
              <a:rPr lang="en-IN" dirty="0"/>
              <a:t>5.</a:t>
            </a:r>
            <a:r>
              <a:rPr lang="en-IN" b="1" dirty="0"/>
              <a:t>WAVELETS AND MULTI-RESOLUTION PROCESSING</a:t>
            </a:r>
            <a:r>
              <a:rPr lang="en-IN" dirty="0"/>
              <a:t>– It is foundation of representing images in various degrees. </a:t>
            </a:r>
            <a:endParaRPr lang="en-IN" dirty="0" smtClean="0"/>
          </a:p>
          <a:p>
            <a:pPr marL="0" indent="0">
              <a:buNone/>
            </a:pPr>
            <a:r>
              <a:rPr lang="en-IN" dirty="0"/>
              <a:t/>
            </a:r>
            <a:br>
              <a:rPr lang="en-IN" dirty="0"/>
            </a:br>
            <a:r>
              <a:rPr lang="en-IN" dirty="0"/>
              <a:t>6.</a:t>
            </a:r>
            <a:r>
              <a:rPr lang="en-IN" b="1" dirty="0"/>
              <a:t>IMAGE COMPRESSION</a:t>
            </a:r>
            <a:r>
              <a:rPr lang="en-IN" dirty="0"/>
              <a:t>-It involves in developing some functions to perform this operation. It mainly deals with image size or resolution. </a:t>
            </a:r>
            <a:endParaRPr lang="en-IN" dirty="0" smtClean="0"/>
          </a:p>
          <a:p>
            <a:pPr marL="0" indent="0">
              <a:buNone/>
            </a:pPr>
            <a:r>
              <a:rPr lang="en-IN" dirty="0"/>
              <a:t/>
            </a:r>
            <a:br>
              <a:rPr lang="en-IN" dirty="0"/>
            </a:br>
            <a:r>
              <a:rPr lang="en-IN" dirty="0"/>
              <a:t>7.</a:t>
            </a:r>
            <a:r>
              <a:rPr lang="en-IN" b="1" dirty="0"/>
              <a:t>MORPHOLOGICAL PROCESSING</a:t>
            </a:r>
            <a:r>
              <a:rPr lang="en-IN" dirty="0"/>
              <a:t>-It deals with tools for extracting image components that are useful in the representation &amp; description of shape. </a:t>
            </a:r>
            <a:endParaRPr lang="en-US" dirty="0"/>
          </a:p>
        </p:txBody>
      </p:sp>
      <p:pic>
        <p:nvPicPr>
          <p:cNvPr id="5124" name="Picture 3" descr="download.png">
            <a:extLst>
              <a:ext uri="{FF2B5EF4-FFF2-40B4-BE49-F238E27FC236}">
                <a16:creationId xmlns:a16="http://schemas.microsoft.com/office/drawing/2014/main" xmlns="" id="{ADDB3DC1-B7AD-4244-B13B-04FA1ECC37C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457950" y="0"/>
            <a:ext cx="2686050" cy="982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7046894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a:extLst>
              <a:ext uri="{FF2B5EF4-FFF2-40B4-BE49-F238E27FC236}">
                <a16:creationId xmlns:a16="http://schemas.microsoft.com/office/drawing/2014/main" xmlns="" id="{04CA587E-BB18-466B-BC22-4C78766B1A53}"/>
              </a:ext>
            </a:extLst>
          </p:cNvPr>
          <p:cNvSpPr>
            <a:spLocks noGrp="1"/>
          </p:cNvSpPr>
          <p:nvPr>
            <p:ph type="title"/>
          </p:nvPr>
        </p:nvSpPr>
        <p:spPr>
          <a:xfrm>
            <a:off x="0" y="0"/>
            <a:ext cx="6457950" cy="1066800"/>
          </a:xfrm>
        </p:spPr>
        <p:txBody>
          <a:bodyPr/>
          <a:lstStyle/>
          <a:p>
            <a:pPr fontAlgn="auto">
              <a:spcAft>
                <a:spcPts val="0"/>
              </a:spcAft>
              <a:defRPr/>
            </a:pPr>
            <a:r>
              <a:rPr lang="en-US" sz="3200" dirty="0" smtClean="0">
                <a:solidFill>
                  <a:srgbClr val="FF0000"/>
                </a:solidFill>
              </a:rPr>
              <a:t>Image Processing - Basics</a:t>
            </a:r>
            <a:endParaRPr lang="en-US" sz="3200" dirty="0">
              <a:solidFill>
                <a:srgbClr val="FF0000"/>
              </a:solidFill>
            </a:endParaRPr>
          </a:p>
        </p:txBody>
      </p:sp>
      <p:sp>
        <p:nvSpPr>
          <p:cNvPr id="3" name="Content Placeholder 2">
            <a:extLst>
              <a:ext uri="{FF2B5EF4-FFF2-40B4-BE49-F238E27FC236}">
                <a16:creationId xmlns:a16="http://schemas.microsoft.com/office/drawing/2014/main" xmlns="" id="{F21376E6-9C59-4767-8011-7B2A690485DB}"/>
              </a:ext>
            </a:extLst>
          </p:cNvPr>
          <p:cNvSpPr>
            <a:spLocks noGrp="1"/>
          </p:cNvSpPr>
          <p:nvPr>
            <p:ph idx="1"/>
          </p:nvPr>
        </p:nvSpPr>
        <p:spPr>
          <a:xfrm>
            <a:off x="228600" y="1143000"/>
            <a:ext cx="8763000" cy="5384533"/>
          </a:xfrm>
        </p:spPr>
        <p:txBody>
          <a:bodyPr rtlCol="0">
            <a:normAutofit fontScale="92500" lnSpcReduction="20000"/>
          </a:bodyPr>
          <a:lstStyle/>
          <a:p>
            <a:pPr marL="0" indent="0">
              <a:buNone/>
            </a:pPr>
            <a:r>
              <a:rPr lang="en-IN" dirty="0"/>
              <a:t>8.</a:t>
            </a:r>
            <a:r>
              <a:rPr lang="en-IN" b="1" dirty="0"/>
              <a:t>SEGMENTATION PROCEDURE</a:t>
            </a:r>
            <a:r>
              <a:rPr lang="en-IN" dirty="0"/>
              <a:t>-It includes partitioning an image into its constituent parts or objects. Autonomous segmentation is the most difficult task in Image Processing. </a:t>
            </a:r>
            <a:endParaRPr lang="en-IN" dirty="0" smtClean="0"/>
          </a:p>
          <a:p>
            <a:pPr marL="0" indent="0">
              <a:buNone/>
            </a:pPr>
            <a:r>
              <a:rPr lang="en-IN" dirty="0"/>
              <a:t/>
            </a:r>
            <a:br>
              <a:rPr lang="en-IN" dirty="0"/>
            </a:br>
            <a:r>
              <a:rPr lang="en-IN" dirty="0"/>
              <a:t>9.</a:t>
            </a:r>
            <a:r>
              <a:rPr lang="en-IN" b="1" dirty="0"/>
              <a:t>REPRESENTATION &amp; DESCRIPTION</a:t>
            </a:r>
            <a:r>
              <a:rPr lang="en-IN" dirty="0"/>
              <a:t>-It follows output of segmentation stage, choosing a representation is only the part of solution for transforming raw data into processed data. </a:t>
            </a:r>
            <a:endParaRPr lang="en-IN" dirty="0" smtClean="0"/>
          </a:p>
          <a:p>
            <a:pPr marL="0" indent="0">
              <a:buNone/>
            </a:pPr>
            <a:r>
              <a:rPr lang="en-IN" dirty="0"/>
              <a:t/>
            </a:r>
            <a:br>
              <a:rPr lang="en-IN" dirty="0"/>
            </a:br>
            <a:r>
              <a:rPr lang="en-IN" dirty="0"/>
              <a:t>10.</a:t>
            </a:r>
            <a:r>
              <a:rPr lang="en-IN" b="1" dirty="0"/>
              <a:t>OBJECT DETECTION AND RECOGNITION</a:t>
            </a:r>
            <a:r>
              <a:rPr lang="en-IN" dirty="0"/>
              <a:t>-It is a process that assigns a label to an object based on its descriptor</a:t>
            </a:r>
            <a:endParaRPr lang="en-US" dirty="0"/>
          </a:p>
        </p:txBody>
      </p:sp>
      <p:pic>
        <p:nvPicPr>
          <p:cNvPr id="5124" name="Picture 3" descr="download.png">
            <a:extLst>
              <a:ext uri="{FF2B5EF4-FFF2-40B4-BE49-F238E27FC236}">
                <a16:creationId xmlns:a16="http://schemas.microsoft.com/office/drawing/2014/main" xmlns="" id="{ADDB3DC1-B7AD-4244-B13B-04FA1ECC37C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457950" y="0"/>
            <a:ext cx="2686050" cy="982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3204818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a:extLst>
              <a:ext uri="{FF2B5EF4-FFF2-40B4-BE49-F238E27FC236}">
                <a16:creationId xmlns:a16="http://schemas.microsoft.com/office/drawing/2014/main" xmlns="" id="{04CA587E-BB18-466B-BC22-4C78766B1A53}"/>
              </a:ext>
            </a:extLst>
          </p:cNvPr>
          <p:cNvSpPr>
            <a:spLocks noGrp="1"/>
          </p:cNvSpPr>
          <p:nvPr>
            <p:ph type="title"/>
          </p:nvPr>
        </p:nvSpPr>
        <p:spPr>
          <a:xfrm>
            <a:off x="0" y="0"/>
            <a:ext cx="6457950" cy="1066800"/>
          </a:xfrm>
        </p:spPr>
        <p:txBody>
          <a:bodyPr/>
          <a:lstStyle/>
          <a:p>
            <a:pPr fontAlgn="auto">
              <a:spcAft>
                <a:spcPts val="0"/>
              </a:spcAft>
              <a:defRPr/>
            </a:pPr>
            <a:r>
              <a:rPr lang="en-US" sz="3200" dirty="0" smtClean="0">
                <a:solidFill>
                  <a:srgbClr val="FF0000"/>
                </a:solidFill>
              </a:rPr>
              <a:t>Image Processing - Basics</a:t>
            </a:r>
            <a:endParaRPr lang="en-US" sz="3200" dirty="0">
              <a:solidFill>
                <a:srgbClr val="FF0000"/>
              </a:solidFill>
            </a:endParaRPr>
          </a:p>
        </p:txBody>
      </p:sp>
      <p:sp>
        <p:nvSpPr>
          <p:cNvPr id="3" name="Content Placeholder 2">
            <a:extLst>
              <a:ext uri="{FF2B5EF4-FFF2-40B4-BE49-F238E27FC236}">
                <a16:creationId xmlns:a16="http://schemas.microsoft.com/office/drawing/2014/main" xmlns="" id="{F21376E6-9C59-4767-8011-7B2A690485DB}"/>
              </a:ext>
            </a:extLst>
          </p:cNvPr>
          <p:cNvSpPr>
            <a:spLocks noGrp="1"/>
          </p:cNvSpPr>
          <p:nvPr>
            <p:ph idx="1"/>
          </p:nvPr>
        </p:nvSpPr>
        <p:spPr>
          <a:xfrm>
            <a:off x="228600" y="1143000"/>
            <a:ext cx="8763000" cy="5384533"/>
          </a:xfrm>
        </p:spPr>
        <p:txBody>
          <a:bodyPr rtlCol="0">
            <a:normAutofit fontScale="92500" lnSpcReduction="20000"/>
          </a:bodyPr>
          <a:lstStyle/>
          <a:p>
            <a:pPr marL="0" indent="0">
              <a:buNone/>
            </a:pPr>
            <a:r>
              <a:rPr lang="en-IN" b="1" dirty="0"/>
              <a:t>Benefits of Image </a:t>
            </a:r>
            <a:r>
              <a:rPr lang="en-IN" b="1" dirty="0" smtClean="0"/>
              <a:t>Processing</a:t>
            </a:r>
          </a:p>
          <a:p>
            <a:r>
              <a:rPr lang="en-IN" dirty="0"/>
              <a:t>The digital image can be made available in any desired format (improved image, X-Ray, photo negative, </a:t>
            </a:r>
            <a:r>
              <a:rPr lang="en-IN" dirty="0" err="1"/>
              <a:t>etc</a:t>
            </a:r>
            <a:r>
              <a:rPr lang="en-IN" dirty="0"/>
              <a:t>)</a:t>
            </a:r>
          </a:p>
          <a:p>
            <a:r>
              <a:rPr lang="en-IN" dirty="0"/>
              <a:t>It helps to improve images for human interpretation</a:t>
            </a:r>
          </a:p>
          <a:p>
            <a:r>
              <a:rPr lang="en-IN" dirty="0"/>
              <a:t>Information can be processed and extracted from images for machine interpretation</a:t>
            </a:r>
          </a:p>
          <a:p>
            <a:r>
              <a:rPr lang="en-IN" dirty="0"/>
              <a:t>The pixels in the image can be manipulated to any desired density and contrast</a:t>
            </a:r>
          </a:p>
          <a:p>
            <a:r>
              <a:rPr lang="en-IN" dirty="0"/>
              <a:t>Images can be stored and retrieved easily</a:t>
            </a:r>
          </a:p>
          <a:p>
            <a:r>
              <a:rPr lang="en-IN" dirty="0"/>
              <a:t>It allows for easy electronic transmission of images to third-party providers</a:t>
            </a:r>
          </a:p>
          <a:p>
            <a:endParaRPr lang="en-IN" dirty="0"/>
          </a:p>
        </p:txBody>
      </p:sp>
      <p:pic>
        <p:nvPicPr>
          <p:cNvPr id="5124" name="Picture 3" descr="download.png">
            <a:extLst>
              <a:ext uri="{FF2B5EF4-FFF2-40B4-BE49-F238E27FC236}">
                <a16:creationId xmlns:a16="http://schemas.microsoft.com/office/drawing/2014/main" xmlns="" id="{ADDB3DC1-B7AD-4244-B13B-04FA1ECC37C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457950" y="0"/>
            <a:ext cx="2686050" cy="982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8987418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a:extLst>
              <a:ext uri="{FF2B5EF4-FFF2-40B4-BE49-F238E27FC236}">
                <a16:creationId xmlns:a16="http://schemas.microsoft.com/office/drawing/2014/main" xmlns="" id="{04CA587E-BB18-466B-BC22-4C78766B1A53}"/>
              </a:ext>
            </a:extLst>
          </p:cNvPr>
          <p:cNvSpPr>
            <a:spLocks noGrp="1"/>
          </p:cNvSpPr>
          <p:nvPr>
            <p:ph type="title"/>
          </p:nvPr>
        </p:nvSpPr>
        <p:spPr>
          <a:xfrm>
            <a:off x="0" y="0"/>
            <a:ext cx="6457950" cy="1066800"/>
          </a:xfrm>
        </p:spPr>
        <p:txBody>
          <a:bodyPr/>
          <a:lstStyle/>
          <a:p>
            <a:pPr marL="0" indent="0">
              <a:buNone/>
            </a:pPr>
            <a:r>
              <a:rPr lang="en-IN" sz="3200" b="1" dirty="0" smtClean="0">
                <a:solidFill>
                  <a:srgbClr val="FF0000"/>
                </a:solidFill>
              </a:rPr>
              <a:t>Point Operations</a:t>
            </a:r>
            <a:endParaRPr lang="en-IN" sz="3200" b="1" dirty="0">
              <a:solidFill>
                <a:srgbClr val="FF0000"/>
              </a:solidFill>
            </a:endParaRPr>
          </a:p>
        </p:txBody>
      </p:sp>
      <p:pic>
        <p:nvPicPr>
          <p:cNvPr id="5124" name="Picture 3" descr="download.png">
            <a:extLst>
              <a:ext uri="{FF2B5EF4-FFF2-40B4-BE49-F238E27FC236}">
                <a16:creationId xmlns:a16="http://schemas.microsoft.com/office/drawing/2014/main" xmlns="" id="{ADDB3DC1-B7AD-4244-B13B-04FA1ECC37C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457950" y="0"/>
            <a:ext cx="2686050" cy="982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Content Placeholder 1"/>
          <p:cNvSpPr>
            <a:spLocks noGrp="1"/>
          </p:cNvSpPr>
          <p:nvPr>
            <p:ph idx="1"/>
          </p:nvPr>
        </p:nvSpPr>
        <p:spPr>
          <a:xfrm>
            <a:off x="152400" y="1219200"/>
            <a:ext cx="8763000" cy="5334000"/>
          </a:xfrm>
        </p:spPr>
        <p:txBody>
          <a:bodyPr/>
          <a:lstStyle/>
          <a:p>
            <a:r>
              <a:rPr lang="en-IN" sz="2800" dirty="0"/>
              <a:t>Sometimes, pictures taken from the camera may </a:t>
            </a:r>
            <a:r>
              <a:rPr lang="en-IN" sz="2800" dirty="0" smtClean="0"/>
              <a:t>provide </a:t>
            </a:r>
            <a:r>
              <a:rPr lang="en-IN" sz="2800" dirty="0"/>
              <a:t>poor quality. </a:t>
            </a:r>
            <a:endParaRPr lang="en-IN" sz="2800" dirty="0" smtClean="0"/>
          </a:p>
          <a:p>
            <a:r>
              <a:rPr lang="en-IN" sz="2800" dirty="0" smtClean="0"/>
              <a:t>They </a:t>
            </a:r>
            <a:r>
              <a:rPr lang="en-IN" sz="2800" dirty="0"/>
              <a:t>were the result of the </a:t>
            </a:r>
            <a:r>
              <a:rPr lang="en-IN" sz="2800" dirty="0" smtClean="0"/>
              <a:t>lighting conditions </a:t>
            </a:r>
            <a:r>
              <a:rPr lang="en-IN" sz="2800" dirty="0"/>
              <a:t>at that moment. So, </a:t>
            </a:r>
            <a:r>
              <a:rPr lang="en-IN" sz="2800" dirty="0" smtClean="0"/>
              <a:t>we need to use image processing techniques </a:t>
            </a:r>
            <a:r>
              <a:rPr lang="en-IN" sz="2800" dirty="0"/>
              <a:t>to enhance image </a:t>
            </a:r>
            <a:r>
              <a:rPr lang="en-IN" sz="2800" dirty="0" smtClean="0"/>
              <a:t>quality</a:t>
            </a:r>
            <a:endParaRPr lang="en-IN" sz="2800" dirty="0"/>
          </a:p>
          <a:p>
            <a:pPr marL="0" indent="0">
              <a:buNone/>
            </a:pPr>
            <a:r>
              <a:rPr lang="en-IN" sz="2400" b="1" dirty="0" smtClean="0"/>
              <a:t>Some of the image processing techniques are</a:t>
            </a:r>
            <a:endParaRPr lang="en-IN" sz="2400" b="1" dirty="0"/>
          </a:p>
          <a:p>
            <a:pPr lvl="1"/>
            <a:r>
              <a:rPr lang="en-IN" sz="2400" dirty="0" smtClean="0"/>
              <a:t>Point </a:t>
            </a:r>
            <a:r>
              <a:rPr lang="en-IN" sz="2400" dirty="0"/>
              <a:t>Operation</a:t>
            </a:r>
          </a:p>
          <a:p>
            <a:pPr lvl="1"/>
            <a:r>
              <a:rPr lang="en-IN" sz="2400" dirty="0"/>
              <a:t>Auto-contrast Adjustment</a:t>
            </a:r>
          </a:p>
          <a:p>
            <a:pPr lvl="1"/>
            <a:r>
              <a:rPr lang="en-IN" sz="2400" dirty="0"/>
              <a:t>Modified Auto-Contrast</a:t>
            </a:r>
          </a:p>
          <a:p>
            <a:pPr lvl="1"/>
            <a:r>
              <a:rPr lang="en-IN" sz="2400" dirty="0"/>
              <a:t>Histogram Equalization</a:t>
            </a:r>
          </a:p>
          <a:p>
            <a:pPr lvl="1"/>
            <a:r>
              <a:rPr lang="en-IN" sz="2400" dirty="0"/>
              <a:t>Histogram </a:t>
            </a:r>
            <a:r>
              <a:rPr lang="en-IN" sz="2400" dirty="0" smtClean="0"/>
              <a:t>Specification</a:t>
            </a:r>
          </a:p>
          <a:p>
            <a:pPr lvl="1"/>
            <a:r>
              <a:rPr lang="en-IN" sz="2400" dirty="0" smtClean="0"/>
              <a:t>Etc..</a:t>
            </a:r>
            <a:endParaRPr lang="en-IN" sz="2400" dirty="0"/>
          </a:p>
          <a:p>
            <a:endParaRPr lang="en-IN" dirty="0"/>
          </a:p>
        </p:txBody>
      </p:sp>
    </p:spTree>
    <p:extLst>
      <p:ext uri="{BB962C8B-B14F-4D97-AF65-F5344CB8AC3E}">
        <p14:creationId xmlns:p14="http://schemas.microsoft.com/office/powerpoint/2010/main" val="14435289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a:extLst>
              <a:ext uri="{FF2B5EF4-FFF2-40B4-BE49-F238E27FC236}">
                <a16:creationId xmlns:a16="http://schemas.microsoft.com/office/drawing/2014/main" xmlns="" id="{04CA587E-BB18-466B-BC22-4C78766B1A53}"/>
              </a:ext>
            </a:extLst>
          </p:cNvPr>
          <p:cNvSpPr>
            <a:spLocks noGrp="1"/>
          </p:cNvSpPr>
          <p:nvPr>
            <p:ph type="title"/>
          </p:nvPr>
        </p:nvSpPr>
        <p:spPr>
          <a:xfrm>
            <a:off x="0" y="0"/>
            <a:ext cx="6457950" cy="1066800"/>
          </a:xfrm>
        </p:spPr>
        <p:txBody>
          <a:bodyPr/>
          <a:lstStyle/>
          <a:p>
            <a:pPr marL="0" indent="0">
              <a:buNone/>
            </a:pPr>
            <a:r>
              <a:rPr lang="en-IN" sz="3200" b="1" dirty="0" smtClean="0">
                <a:solidFill>
                  <a:srgbClr val="FF0000"/>
                </a:solidFill>
              </a:rPr>
              <a:t>Point Operations</a:t>
            </a:r>
            <a:endParaRPr lang="en-IN" sz="3200" b="1" dirty="0">
              <a:solidFill>
                <a:srgbClr val="FF0000"/>
              </a:solidFill>
            </a:endParaRPr>
          </a:p>
        </p:txBody>
      </p:sp>
      <p:pic>
        <p:nvPicPr>
          <p:cNvPr id="5124" name="Picture 3" descr="download.png">
            <a:extLst>
              <a:ext uri="{FF2B5EF4-FFF2-40B4-BE49-F238E27FC236}">
                <a16:creationId xmlns:a16="http://schemas.microsoft.com/office/drawing/2014/main" xmlns="" id="{ADDB3DC1-B7AD-4244-B13B-04FA1ECC37C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457950" y="0"/>
            <a:ext cx="2686050" cy="982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Content Placeholder 1"/>
          <p:cNvSpPr>
            <a:spLocks noGrp="1"/>
          </p:cNvSpPr>
          <p:nvPr>
            <p:ph idx="1"/>
          </p:nvPr>
        </p:nvSpPr>
        <p:spPr>
          <a:xfrm>
            <a:off x="152400" y="1219200"/>
            <a:ext cx="8991600" cy="5334000"/>
          </a:xfrm>
        </p:spPr>
        <p:txBody>
          <a:bodyPr/>
          <a:lstStyle/>
          <a:p>
            <a:r>
              <a:rPr lang="en-IN" sz="2800" b="1" dirty="0"/>
              <a:t>Point Operation </a:t>
            </a:r>
            <a:r>
              <a:rPr lang="en-IN" sz="2800" dirty="0"/>
              <a:t>is the modification of the pixel value without changing in the size, geometry and local structure of the image. </a:t>
            </a:r>
            <a:endParaRPr lang="en-IN" sz="2800" dirty="0" smtClean="0"/>
          </a:p>
          <a:p>
            <a:r>
              <a:rPr lang="en-IN" sz="2800" dirty="0" smtClean="0"/>
              <a:t>The </a:t>
            </a:r>
            <a:r>
              <a:rPr lang="en-IN" sz="2800" dirty="0"/>
              <a:t>new pixel value depends only on the previous </a:t>
            </a:r>
            <a:r>
              <a:rPr lang="en-IN" sz="2800" dirty="0" smtClean="0"/>
              <a:t>value.</a:t>
            </a:r>
          </a:p>
          <a:p>
            <a:r>
              <a:rPr lang="en-IN" sz="2800" dirty="0" smtClean="0"/>
              <a:t>They </a:t>
            </a:r>
            <a:r>
              <a:rPr lang="en-IN" sz="2800" dirty="0"/>
              <a:t>are mapped by a </a:t>
            </a:r>
            <a:r>
              <a:rPr lang="en-IN" sz="2800" b="1" dirty="0"/>
              <a:t>function f(a</a:t>
            </a:r>
            <a:r>
              <a:rPr lang="en-IN" sz="2800" b="1" dirty="0" smtClean="0"/>
              <a:t>), </a:t>
            </a:r>
            <a:r>
              <a:rPr lang="en-IN" sz="2800" dirty="0" smtClean="0"/>
              <a:t>if </a:t>
            </a:r>
            <a:r>
              <a:rPr lang="en-IN" sz="2800" dirty="0"/>
              <a:t>the function f() not depend on the coordinate, it is called “</a:t>
            </a:r>
            <a:r>
              <a:rPr lang="en-IN" sz="2800" b="1" i="1" dirty="0"/>
              <a:t>global</a:t>
            </a:r>
            <a:r>
              <a:rPr lang="en-IN" sz="2800" dirty="0"/>
              <a:t>” or “</a:t>
            </a:r>
            <a:r>
              <a:rPr lang="en-IN" sz="2800" b="1" i="1" dirty="0"/>
              <a:t>homogeneous</a:t>
            </a:r>
            <a:r>
              <a:rPr lang="en-IN" sz="2800" dirty="0"/>
              <a:t>” operation. </a:t>
            </a:r>
            <a:endParaRPr lang="en-IN" sz="2800" dirty="0" smtClean="0"/>
          </a:p>
          <a:p>
            <a:r>
              <a:rPr lang="en-IN" sz="2800" dirty="0" smtClean="0"/>
              <a:t>Another </a:t>
            </a:r>
            <a:r>
              <a:rPr lang="en-IN" sz="2800" dirty="0"/>
              <a:t>one is called “</a:t>
            </a:r>
            <a:r>
              <a:rPr lang="en-IN" sz="2800" b="1" i="1" dirty="0" smtClean="0"/>
              <a:t>non-homogeneous</a:t>
            </a:r>
            <a:r>
              <a:rPr lang="en-IN" sz="2800" i="1" dirty="0"/>
              <a:t>”</a:t>
            </a:r>
            <a:r>
              <a:rPr lang="en-IN" sz="2800" dirty="0"/>
              <a:t> point </a:t>
            </a:r>
            <a:r>
              <a:rPr lang="en-IN" sz="2800" dirty="0" smtClean="0"/>
              <a:t>operation, </a:t>
            </a:r>
            <a:r>
              <a:rPr lang="en-IN" sz="2800" dirty="0"/>
              <a:t>if it depends on </a:t>
            </a:r>
            <a:r>
              <a:rPr lang="en-IN" sz="2800" dirty="0" smtClean="0"/>
              <a:t>the coordinate.</a:t>
            </a:r>
          </a:p>
          <a:p>
            <a:r>
              <a:rPr lang="en-IN" sz="2800" dirty="0" smtClean="0"/>
              <a:t>Non-homogeneous </a:t>
            </a:r>
            <a:r>
              <a:rPr lang="en-IN" sz="2800" dirty="0"/>
              <a:t>point operation is used to compensate for uneven lighting during image acquisition.</a:t>
            </a:r>
          </a:p>
          <a:p>
            <a:endParaRPr lang="en-IN" dirty="0"/>
          </a:p>
        </p:txBody>
      </p:sp>
    </p:spTree>
    <p:extLst>
      <p:ext uri="{BB962C8B-B14F-4D97-AF65-F5344CB8AC3E}">
        <p14:creationId xmlns:p14="http://schemas.microsoft.com/office/powerpoint/2010/main" val="427813381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a:extLst>
              <a:ext uri="{FF2B5EF4-FFF2-40B4-BE49-F238E27FC236}">
                <a16:creationId xmlns:a16="http://schemas.microsoft.com/office/drawing/2014/main" xmlns="" id="{04CA587E-BB18-466B-BC22-4C78766B1A53}"/>
              </a:ext>
            </a:extLst>
          </p:cNvPr>
          <p:cNvSpPr>
            <a:spLocks noGrp="1"/>
          </p:cNvSpPr>
          <p:nvPr>
            <p:ph type="title"/>
          </p:nvPr>
        </p:nvSpPr>
        <p:spPr>
          <a:xfrm>
            <a:off x="0" y="0"/>
            <a:ext cx="6457950" cy="1066800"/>
          </a:xfrm>
        </p:spPr>
        <p:txBody>
          <a:bodyPr/>
          <a:lstStyle/>
          <a:p>
            <a:pPr marL="0" indent="0">
              <a:buNone/>
            </a:pPr>
            <a:r>
              <a:rPr lang="en-IN" sz="3200" b="1" dirty="0" smtClean="0">
                <a:solidFill>
                  <a:srgbClr val="FF0000"/>
                </a:solidFill>
              </a:rPr>
              <a:t>Point Operations</a:t>
            </a:r>
            <a:endParaRPr lang="en-IN" sz="3200" b="1" dirty="0">
              <a:solidFill>
                <a:srgbClr val="FF0000"/>
              </a:solidFill>
            </a:endParaRPr>
          </a:p>
        </p:txBody>
      </p:sp>
      <p:pic>
        <p:nvPicPr>
          <p:cNvPr id="5124" name="Picture 3" descr="download.png">
            <a:extLst>
              <a:ext uri="{FF2B5EF4-FFF2-40B4-BE49-F238E27FC236}">
                <a16:creationId xmlns:a16="http://schemas.microsoft.com/office/drawing/2014/main" xmlns="" id="{ADDB3DC1-B7AD-4244-B13B-04FA1ECC37C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457950" y="0"/>
            <a:ext cx="2686050" cy="982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Content Placeholder 1"/>
          <p:cNvSpPr>
            <a:spLocks noGrp="1"/>
          </p:cNvSpPr>
          <p:nvPr>
            <p:ph idx="1"/>
          </p:nvPr>
        </p:nvSpPr>
        <p:spPr>
          <a:xfrm>
            <a:off x="304800" y="1219200"/>
            <a:ext cx="8610600" cy="5334000"/>
          </a:xfrm>
        </p:spPr>
        <p:txBody>
          <a:bodyPr/>
          <a:lstStyle/>
          <a:p>
            <a:pPr marL="0" indent="0">
              <a:buNone/>
            </a:pPr>
            <a:r>
              <a:rPr lang="en-IN" dirty="0"/>
              <a:t>The common examples of homogeneous operation include:</a:t>
            </a:r>
          </a:p>
          <a:p>
            <a:r>
              <a:rPr lang="en-IN" b="1" dirty="0"/>
              <a:t>Modifying contrast and brightness</a:t>
            </a:r>
            <a:endParaRPr lang="en-IN" dirty="0"/>
          </a:p>
          <a:p>
            <a:r>
              <a:rPr lang="en-IN" b="1" dirty="0"/>
              <a:t>Limiting the Result by Clamping</a:t>
            </a:r>
            <a:endParaRPr lang="en-IN" dirty="0"/>
          </a:p>
          <a:p>
            <a:r>
              <a:rPr lang="en-IN" b="1" dirty="0"/>
              <a:t>Inverting Image</a:t>
            </a:r>
            <a:endParaRPr lang="en-IN" dirty="0"/>
          </a:p>
          <a:p>
            <a:r>
              <a:rPr lang="en-IN" b="1" dirty="0"/>
              <a:t>Threshold Operation</a:t>
            </a:r>
            <a:endParaRPr lang="en-IN" dirty="0"/>
          </a:p>
        </p:txBody>
      </p:sp>
    </p:spTree>
    <p:extLst>
      <p:ext uri="{BB962C8B-B14F-4D97-AF65-F5344CB8AC3E}">
        <p14:creationId xmlns:p14="http://schemas.microsoft.com/office/powerpoint/2010/main" val="333493697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a:extLst>
              <a:ext uri="{FF2B5EF4-FFF2-40B4-BE49-F238E27FC236}">
                <a16:creationId xmlns:a16="http://schemas.microsoft.com/office/drawing/2014/main" xmlns="" id="{04CA587E-BB18-466B-BC22-4C78766B1A53}"/>
              </a:ext>
            </a:extLst>
          </p:cNvPr>
          <p:cNvSpPr>
            <a:spLocks noGrp="1"/>
          </p:cNvSpPr>
          <p:nvPr>
            <p:ph type="title"/>
          </p:nvPr>
        </p:nvSpPr>
        <p:spPr>
          <a:xfrm>
            <a:off x="0" y="0"/>
            <a:ext cx="6457950" cy="1066800"/>
          </a:xfrm>
        </p:spPr>
        <p:txBody>
          <a:bodyPr/>
          <a:lstStyle/>
          <a:p>
            <a:pPr marL="0" indent="0">
              <a:buNone/>
            </a:pPr>
            <a:r>
              <a:rPr lang="en-IN" sz="3200" b="1" dirty="0" smtClean="0">
                <a:solidFill>
                  <a:srgbClr val="FF0000"/>
                </a:solidFill>
              </a:rPr>
              <a:t>Point Operations</a:t>
            </a:r>
            <a:endParaRPr lang="en-IN" sz="3200" b="1" dirty="0">
              <a:solidFill>
                <a:srgbClr val="FF0000"/>
              </a:solidFill>
            </a:endParaRPr>
          </a:p>
        </p:txBody>
      </p:sp>
      <p:pic>
        <p:nvPicPr>
          <p:cNvPr id="5124" name="Picture 3" descr="download.png">
            <a:extLst>
              <a:ext uri="{FF2B5EF4-FFF2-40B4-BE49-F238E27FC236}">
                <a16:creationId xmlns:a16="http://schemas.microsoft.com/office/drawing/2014/main" xmlns="" id="{ADDB3DC1-B7AD-4244-B13B-04FA1ECC37C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457950" y="0"/>
            <a:ext cx="2686050" cy="982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Content Placeholder 1"/>
          <p:cNvSpPr>
            <a:spLocks noGrp="1"/>
          </p:cNvSpPr>
          <p:nvPr>
            <p:ph idx="1"/>
          </p:nvPr>
        </p:nvSpPr>
        <p:spPr>
          <a:xfrm>
            <a:off x="228600" y="982663"/>
            <a:ext cx="8610600" cy="5334000"/>
          </a:xfrm>
        </p:spPr>
        <p:txBody>
          <a:bodyPr/>
          <a:lstStyle/>
          <a:p>
            <a:r>
              <a:rPr lang="en-IN" sz="2400" dirty="0" smtClean="0"/>
              <a:t>Here, each pixel </a:t>
            </a:r>
            <a:r>
              <a:rPr lang="en-IN" sz="2400" dirty="0"/>
              <a:t>value is replaced with a new value obtained from the old one. </a:t>
            </a:r>
            <a:endParaRPr lang="en-IN" sz="2400" dirty="0" smtClean="0"/>
          </a:p>
          <a:p>
            <a:r>
              <a:rPr lang="en-IN" sz="2400" dirty="0" smtClean="0"/>
              <a:t>If </a:t>
            </a:r>
            <a:r>
              <a:rPr lang="en-IN" sz="2400" dirty="0"/>
              <a:t>we want </a:t>
            </a:r>
            <a:r>
              <a:rPr lang="en-IN" sz="2400" dirty="0" smtClean="0"/>
              <a:t>to increase </a:t>
            </a:r>
            <a:r>
              <a:rPr lang="en-IN" sz="2400" dirty="0"/>
              <a:t>the brightness to stretch the contrast, we can simply multiply all </a:t>
            </a:r>
            <a:r>
              <a:rPr lang="en-IN" sz="2400" dirty="0" smtClean="0"/>
              <a:t>pixel values </a:t>
            </a:r>
            <a:r>
              <a:rPr lang="en-IN" sz="2400" dirty="0"/>
              <a:t>by a scalar, say by 2, to double the range. </a:t>
            </a:r>
            <a:endParaRPr lang="en-IN" sz="2400" dirty="0" smtClean="0"/>
          </a:p>
          <a:p>
            <a:r>
              <a:rPr lang="en-IN" sz="2400" dirty="0" smtClean="0"/>
              <a:t>Conversely</a:t>
            </a:r>
            <a:r>
              <a:rPr lang="en-IN" sz="2400" dirty="0"/>
              <a:t>, to reduce the </a:t>
            </a:r>
            <a:r>
              <a:rPr lang="en-IN" sz="2400" dirty="0" smtClean="0"/>
              <a:t>contrast, </a:t>
            </a:r>
            <a:r>
              <a:rPr lang="en-IN" sz="2400" dirty="0"/>
              <a:t>we can divide all point values by a scalar</a:t>
            </a:r>
            <a:r>
              <a:rPr lang="en-IN" sz="2400" dirty="0" smtClean="0"/>
              <a:t>.</a:t>
            </a:r>
          </a:p>
          <a:p>
            <a:r>
              <a:rPr lang="en-IN" sz="2400" dirty="0"/>
              <a:t>If </a:t>
            </a:r>
            <a:r>
              <a:rPr lang="en-IN" sz="2400" dirty="0" smtClean="0"/>
              <a:t>the overall </a:t>
            </a:r>
            <a:r>
              <a:rPr lang="en-IN" sz="2400" dirty="0"/>
              <a:t>brightness is controlled by a level, l, (e.g., the brightness of global </a:t>
            </a:r>
            <a:r>
              <a:rPr lang="en-IN" sz="2400" dirty="0" smtClean="0"/>
              <a:t>light) and </a:t>
            </a:r>
            <a:r>
              <a:rPr lang="en-IN" sz="2400" dirty="0"/>
              <a:t>the range is controlled by a gain, k, the brightness of the points in a new </a:t>
            </a:r>
            <a:r>
              <a:rPr lang="en-IN" sz="2400" dirty="0" smtClean="0"/>
              <a:t>picture, N</a:t>
            </a:r>
            <a:r>
              <a:rPr lang="en-IN" sz="2400" dirty="0"/>
              <a:t>, can be related to the brightness in old picture, O, </a:t>
            </a:r>
            <a:r>
              <a:rPr lang="en-IN" sz="2400" dirty="0" smtClean="0"/>
              <a:t>by</a:t>
            </a:r>
          </a:p>
          <a:p>
            <a:endParaRPr lang="en-IN" sz="2400" dirty="0"/>
          </a:p>
        </p:txBody>
      </p:sp>
      <p:pic>
        <p:nvPicPr>
          <p:cNvPr id="3" name="Picture 2"/>
          <p:cNvPicPr>
            <a:picLocks noChangeAspect="1"/>
          </p:cNvPicPr>
          <p:nvPr/>
        </p:nvPicPr>
        <p:blipFill>
          <a:blip r:embed="rId3"/>
          <a:stretch>
            <a:fillRect/>
          </a:stretch>
        </p:blipFill>
        <p:spPr>
          <a:xfrm>
            <a:off x="2133600" y="5410200"/>
            <a:ext cx="5395913" cy="762000"/>
          </a:xfrm>
          <a:prstGeom prst="rect">
            <a:avLst/>
          </a:prstGeom>
        </p:spPr>
      </p:pic>
    </p:spTree>
    <p:extLst>
      <p:ext uri="{BB962C8B-B14F-4D97-AF65-F5344CB8AC3E}">
        <p14:creationId xmlns:p14="http://schemas.microsoft.com/office/powerpoint/2010/main" val="391917199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a:extLst>
              <a:ext uri="{FF2B5EF4-FFF2-40B4-BE49-F238E27FC236}">
                <a16:creationId xmlns:a16="http://schemas.microsoft.com/office/drawing/2014/main" xmlns="" id="{04CA587E-BB18-466B-BC22-4C78766B1A53}"/>
              </a:ext>
            </a:extLst>
          </p:cNvPr>
          <p:cNvSpPr>
            <a:spLocks noGrp="1"/>
          </p:cNvSpPr>
          <p:nvPr>
            <p:ph type="title"/>
          </p:nvPr>
        </p:nvSpPr>
        <p:spPr>
          <a:xfrm>
            <a:off x="0" y="0"/>
            <a:ext cx="6457950" cy="1066800"/>
          </a:xfrm>
        </p:spPr>
        <p:txBody>
          <a:bodyPr/>
          <a:lstStyle/>
          <a:p>
            <a:pPr fontAlgn="auto">
              <a:spcAft>
                <a:spcPts val="0"/>
              </a:spcAft>
              <a:defRPr/>
            </a:pPr>
            <a:r>
              <a:rPr lang="en-US" sz="3200" dirty="0" smtClean="0">
                <a:solidFill>
                  <a:srgbClr val="FF0000"/>
                </a:solidFill>
              </a:rPr>
              <a:t>Image Processing - Basics</a:t>
            </a:r>
            <a:endParaRPr lang="en-US" sz="3200" dirty="0">
              <a:solidFill>
                <a:srgbClr val="FF0000"/>
              </a:solidFill>
            </a:endParaRPr>
          </a:p>
        </p:txBody>
      </p:sp>
      <p:sp>
        <p:nvSpPr>
          <p:cNvPr id="3" name="Content Placeholder 2">
            <a:extLst>
              <a:ext uri="{FF2B5EF4-FFF2-40B4-BE49-F238E27FC236}">
                <a16:creationId xmlns:a16="http://schemas.microsoft.com/office/drawing/2014/main" xmlns="" id="{F21376E6-9C59-4767-8011-7B2A690485DB}"/>
              </a:ext>
            </a:extLst>
          </p:cNvPr>
          <p:cNvSpPr>
            <a:spLocks noGrp="1"/>
          </p:cNvSpPr>
          <p:nvPr>
            <p:ph idx="1"/>
          </p:nvPr>
        </p:nvSpPr>
        <p:spPr>
          <a:xfrm>
            <a:off x="228600" y="1092466"/>
            <a:ext cx="8763000" cy="5689333"/>
          </a:xfrm>
        </p:spPr>
        <p:txBody>
          <a:bodyPr rtlCol="0">
            <a:normAutofit fontScale="92500" lnSpcReduction="20000"/>
          </a:bodyPr>
          <a:lstStyle/>
          <a:p>
            <a:pPr marL="0" indent="0">
              <a:buNone/>
            </a:pPr>
            <a:r>
              <a:rPr lang="en-IN" b="1" dirty="0" smtClean="0"/>
              <a:t>Image</a:t>
            </a:r>
          </a:p>
          <a:p>
            <a:r>
              <a:rPr lang="en-IN" dirty="0" smtClean="0"/>
              <a:t>An </a:t>
            </a:r>
            <a:r>
              <a:rPr lang="en-IN" b="1" dirty="0"/>
              <a:t>image</a:t>
            </a:r>
            <a:r>
              <a:rPr lang="en-IN" dirty="0"/>
              <a:t> may be defined as a two-dimensional function, f(x, y), where x </a:t>
            </a:r>
            <a:r>
              <a:rPr lang="en-IN" dirty="0" smtClean="0"/>
              <a:t>and y </a:t>
            </a:r>
            <a:r>
              <a:rPr lang="en-IN" dirty="0"/>
              <a:t>are </a:t>
            </a:r>
            <a:r>
              <a:rPr lang="en-IN" b="1" i="1" dirty="0"/>
              <a:t>spatial </a:t>
            </a:r>
            <a:r>
              <a:rPr lang="en-IN" dirty="0"/>
              <a:t>(plane) coordinates, and the </a:t>
            </a:r>
            <a:r>
              <a:rPr lang="en-IN" b="1" dirty="0"/>
              <a:t>amplitude</a:t>
            </a:r>
            <a:r>
              <a:rPr lang="en-IN" dirty="0"/>
              <a:t> of f at any pair of </a:t>
            </a:r>
            <a:r>
              <a:rPr lang="en-IN" dirty="0" smtClean="0"/>
              <a:t>coordinates (x</a:t>
            </a:r>
            <a:r>
              <a:rPr lang="en-IN" dirty="0"/>
              <a:t>, y) is called the </a:t>
            </a:r>
            <a:r>
              <a:rPr lang="en-IN" b="1" i="1" dirty="0"/>
              <a:t>intensity</a:t>
            </a:r>
            <a:r>
              <a:rPr lang="en-IN" i="1" dirty="0"/>
              <a:t> </a:t>
            </a:r>
            <a:r>
              <a:rPr lang="en-IN" dirty="0"/>
              <a:t>or </a:t>
            </a:r>
            <a:r>
              <a:rPr lang="en-IN" b="1" i="1" dirty="0"/>
              <a:t>gray</a:t>
            </a:r>
            <a:r>
              <a:rPr lang="en-IN" i="1" dirty="0"/>
              <a:t> </a:t>
            </a:r>
            <a:r>
              <a:rPr lang="en-IN" b="1" i="1" dirty="0"/>
              <a:t>level</a:t>
            </a:r>
            <a:r>
              <a:rPr lang="en-IN" i="1" dirty="0"/>
              <a:t> </a:t>
            </a:r>
            <a:r>
              <a:rPr lang="en-IN" dirty="0"/>
              <a:t>of the image at that point</a:t>
            </a:r>
            <a:r>
              <a:rPr lang="en-IN" dirty="0" smtClean="0"/>
              <a:t>.</a:t>
            </a:r>
          </a:p>
          <a:p>
            <a:r>
              <a:rPr lang="en-IN" dirty="0" smtClean="0"/>
              <a:t>When x</a:t>
            </a:r>
            <a:r>
              <a:rPr lang="en-IN" dirty="0"/>
              <a:t>, y, and the amplitude values of f are all </a:t>
            </a:r>
            <a:r>
              <a:rPr lang="en-IN" b="1" dirty="0"/>
              <a:t>finite, discrete quantities</a:t>
            </a:r>
            <a:r>
              <a:rPr lang="en-IN" dirty="0"/>
              <a:t>, we call </a:t>
            </a:r>
            <a:r>
              <a:rPr lang="en-IN" dirty="0" smtClean="0"/>
              <a:t>the image </a:t>
            </a:r>
            <a:r>
              <a:rPr lang="en-IN" dirty="0"/>
              <a:t>a </a:t>
            </a:r>
            <a:r>
              <a:rPr lang="en-IN" b="1" i="1" dirty="0"/>
              <a:t>digital image</a:t>
            </a:r>
            <a:r>
              <a:rPr lang="en-IN" dirty="0"/>
              <a:t>.</a:t>
            </a:r>
            <a:endParaRPr lang="en-US" dirty="0" smtClean="0"/>
          </a:p>
          <a:p>
            <a:r>
              <a:rPr lang="en-IN" dirty="0" smtClean="0"/>
              <a:t>These </a:t>
            </a:r>
            <a:r>
              <a:rPr lang="en-IN" dirty="0"/>
              <a:t>elements are referred to as </a:t>
            </a:r>
            <a:r>
              <a:rPr lang="en-IN" i="1" dirty="0"/>
              <a:t>picture elements</a:t>
            </a:r>
            <a:r>
              <a:rPr lang="en-IN" dirty="0"/>
              <a:t>, </a:t>
            </a:r>
            <a:r>
              <a:rPr lang="en-IN" i="1" dirty="0"/>
              <a:t>image elements</a:t>
            </a:r>
            <a:r>
              <a:rPr lang="en-IN" dirty="0"/>
              <a:t>, </a:t>
            </a:r>
            <a:r>
              <a:rPr lang="en-IN" i="1" dirty="0" err="1" smtClean="0"/>
              <a:t>pels</a:t>
            </a:r>
            <a:r>
              <a:rPr lang="en-IN" dirty="0" smtClean="0"/>
              <a:t>, and </a:t>
            </a:r>
            <a:r>
              <a:rPr lang="en-IN" b="1" i="1" dirty="0" smtClean="0"/>
              <a:t>pixels</a:t>
            </a:r>
          </a:p>
          <a:p>
            <a:r>
              <a:rPr lang="en-IN" dirty="0"/>
              <a:t>A</a:t>
            </a:r>
            <a:r>
              <a:rPr lang="en-IN" dirty="0" smtClean="0"/>
              <a:t>n </a:t>
            </a:r>
            <a:r>
              <a:rPr lang="en-IN" dirty="0"/>
              <a:t>image can be defined by a two-dimensional array specifically arranged in rows and columns. </a:t>
            </a:r>
            <a:endParaRPr lang="en-US" dirty="0"/>
          </a:p>
        </p:txBody>
      </p:sp>
      <p:pic>
        <p:nvPicPr>
          <p:cNvPr id="5124" name="Picture 3" descr="download.png">
            <a:extLst>
              <a:ext uri="{FF2B5EF4-FFF2-40B4-BE49-F238E27FC236}">
                <a16:creationId xmlns:a16="http://schemas.microsoft.com/office/drawing/2014/main" xmlns="" id="{ADDB3DC1-B7AD-4244-B13B-04FA1ECC37C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457950" y="0"/>
            <a:ext cx="2686050" cy="982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3020021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a:extLst>
              <a:ext uri="{FF2B5EF4-FFF2-40B4-BE49-F238E27FC236}">
                <a16:creationId xmlns:a16="http://schemas.microsoft.com/office/drawing/2014/main" xmlns="" id="{04CA587E-BB18-466B-BC22-4C78766B1A53}"/>
              </a:ext>
            </a:extLst>
          </p:cNvPr>
          <p:cNvSpPr>
            <a:spLocks noGrp="1"/>
          </p:cNvSpPr>
          <p:nvPr>
            <p:ph type="title"/>
          </p:nvPr>
        </p:nvSpPr>
        <p:spPr>
          <a:xfrm>
            <a:off x="0" y="0"/>
            <a:ext cx="6457950" cy="1066800"/>
          </a:xfrm>
        </p:spPr>
        <p:txBody>
          <a:bodyPr/>
          <a:lstStyle/>
          <a:p>
            <a:pPr marL="0" indent="0">
              <a:buNone/>
            </a:pPr>
            <a:r>
              <a:rPr lang="en-IN" sz="3200" b="1" dirty="0" smtClean="0">
                <a:solidFill>
                  <a:srgbClr val="FF0000"/>
                </a:solidFill>
              </a:rPr>
              <a:t>Point Operations</a:t>
            </a:r>
            <a:endParaRPr lang="en-IN" sz="3200" b="1" dirty="0">
              <a:solidFill>
                <a:srgbClr val="FF0000"/>
              </a:solidFill>
            </a:endParaRPr>
          </a:p>
        </p:txBody>
      </p:sp>
      <p:pic>
        <p:nvPicPr>
          <p:cNvPr id="5124" name="Picture 3" descr="download.png">
            <a:extLst>
              <a:ext uri="{FF2B5EF4-FFF2-40B4-BE49-F238E27FC236}">
                <a16:creationId xmlns:a16="http://schemas.microsoft.com/office/drawing/2014/main" xmlns="" id="{ADDB3DC1-B7AD-4244-B13B-04FA1ECC37C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457950" y="0"/>
            <a:ext cx="2686050" cy="982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Content Placeholder 2"/>
          <p:cNvPicPr>
            <a:picLocks noGrp="1" noChangeAspect="1"/>
          </p:cNvPicPr>
          <p:nvPr>
            <p:ph idx="1"/>
          </p:nvPr>
        </p:nvPicPr>
        <p:blipFill>
          <a:blip r:embed="rId3"/>
          <a:stretch>
            <a:fillRect/>
          </a:stretch>
        </p:blipFill>
        <p:spPr>
          <a:xfrm>
            <a:off x="381000" y="1098082"/>
            <a:ext cx="8582599" cy="5531318"/>
          </a:xfrm>
          <a:prstGeom prst="rect">
            <a:avLst/>
          </a:prstGeom>
        </p:spPr>
      </p:pic>
    </p:spTree>
    <p:extLst>
      <p:ext uri="{BB962C8B-B14F-4D97-AF65-F5344CB8AC3E}">
        <p14:creationId xmlns:p14="http://schemas.microsoft.com/office/powerpoint/2010/main" val="265004580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a:extLst>
              <a:ext uri="{FF2B5EF4-FFF2-40B4-BE49-F238E27FC236}">
                <a16:creationId xmlns:a16="http://schemas.microsoft.com/office/drawing/2014/main" xmlns="" id="{04CA587E-BB18-466B-BC22-4C78766B1A53}"/>
              </a:ext>
            </a:extLst>
          </p:cNvPr>
          <p:cNvSpPr>
            <a:spLocks noGrp="1"/>
          </p:cNvSpPr>
          <p:nvPr>
            <p:ph type="title"/>
          </p:nvPr>
        </p:nvSpPr>
        <p:spPr>
          <a:xfrm>
            <a:off x="0" y="0"/>
            <a:ext cx="6457950" cy="1066800"/>
          </a:xfrm>
        </p:spPr>
        <p:txBody>
          <a:bodyPr/>
          <a:lstStyle/>
          <a:p>
            <a:pPr marL="0" indent="0" algn="l">
              <a:buNone/>
            </a:pPr>
            <a:r>
              <a:rPr lang="en-IN" sz="3200" b="1" dirty="0" smtClean="0">
                <a:solidFill>
                  <a:srgbClr val="FF0000"/>
                </a:solidFill>
              </a:rPr>
              <a:t>Point Operations</a:t>
            </a:r>
            <a:endParaRPr lang="en-IN" sz="3200" b="1" dirty="0">
              <a:solidFill>
                <a:srgbClr val="FF0000"/>
              </a:solidFill>
            </a:endParaRPr>
          </a:p>
        </p:txBody>
      </p:sp>
      <p:pic>
        <p:nvPicPr>
          <p:cNvPr id="5124" name="Picture 3" descr="download.png">
            <a:extLst>
              <a:ext uri="{FF2B5EF4-FFF2-40B4-BE49-F238E27FC236}">
                <a16:creationId xmlns:a16="http://schemas.microsoft.com/office/drawing/2014/main" xmlns="" id="{ADDB3DC1-B7AD-4244-B13B-04FA1ECC37C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457950" y="0"/>
            <a:ext cx="2686050" cy="982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Content Placeholder 1"/>
          <p:cNvSpPr>
            <a:spLocks noGrp="1"/>
          </p:cNvSpPr>
          <p:nvPr>
            <p:ph idx="1"/>
          </p:nvPr>
        </p:nvSpPr>
        <p:spPr>
          <a:xfrm>
            <a:off x="457200" y="1600200"/>
            <a:ext cx="8229600" cy="5105400"/>
          </a:xfrm>
        </p:spPr>
        <p:txBody>
          <a:bodyPr/>
          <a:lstStyle/>
          <a:p>
            <a:endParaRPr lang="en-IN" dirty="0" smtClean="0"/>
          </a:p>
          <a:p>
            <a:endParaRPr lang="en-IN" dirty="0"/>
          </a:p>
          <a:p>
            <a:endParaRPr lang="en-IN" dirty="0" smtClean="0"/>
          </a:p>
          <a:p>
            <a:endParaRPr lang="en-IN" dirty="0"/>
          </a:p>
          <a:p>
            <a:r>
              <a:rPr lang="en-IN" dirty="0" smtClean="0"/>
              <a:t>Point Operation can be defined as follows:</a:t>
            </a:r>
          </a:p>
          <a:p>
            <a:r>
              <a:rPr lang="en-IN" dirty="0" smtClean="0"/>
              <a:t>g(x</a:t>
            </a:r>
            <a:r>
              <a:rPr lang="en-IN" dirty="0"/>
              <a:t>, y) = T(f(x, y</a:t>
            </a:r>
            <a:r>
              <a:rPr lang="en-IN" dirty="0" smtClean="0"/>
              <a:t>)) where</a:t>
            </a:r>
            <a:endParaRPr lang="en-IN" dirty="0"/>
          </a:p>
          <a:p>
            <a:pPr lvl="1"/>
            <a:r>
              <a:rPr lang="en-IN" dirty="0"/>
              <a:t>g (x, y) is the output image</a:t>
            </a:r>
          </a:p>
          <a:p>
            <a:pPr lvl="1"/>
            <a:r>
              <a:rPr lang="en-IN" dirty="0"/>
              <a:t>T is an operator of intensity transformation</a:t>
            </a:r>
          </a:p>
          <a:p>
            <a:pPr lvl="1"/>
            <a:r>
              <a:rPr lang="en-IN" dirty="0"/>
              <a:t>f (x, y) is the input image</a:t>
            </a:r>
          </a:p>
        </p:txBody>
      </p:sp>
      <p:pic>
        <p:nvPicPr>
          <p:cNvPr id="4" name="Picture 3"/>
          <p:cNvPicPr>
            <a:picLocks noChangeAspect="1"/>
          </p:cNvPicPr>
          <p:nvPr/>
        </p:nvPicPr>
        <p:blipFill>
          <a:blip r:embed="rId3"/>
          <a:stretch>
            <a:fillRect/>
          </a:stretch>
        </p:blipFill>
        <p:spPr>
          <a:xfrm>
            <a:off x="609600" y="948013"/>
            <a:ext cx="8243887" cy="3014387"/>
          </a:xfrm>
          <a:prstGeom prst="rect">
            <a:avLst/>
          </a:prstGeom>
        </p:spPr>
      </p:pic>
    </p:spTree>
    <p:extLst>
      <p:ext uri="{BB962C8B-B14F-4D97-AF65-F5344CB8AC3E}">
        <p14:creationId xmlns:p14="http://schemas.microsoft.com/office/powerpoint/2010/main" val="342203256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a:extLst>
              <a:ext uri="{FF2B5EF4-FFF2-40B4-BE49-F238E27FC236}">
                <a16:creationId xmlns:a16="http://schemas.microsoft.com/office/drawing/2014/main" xmlns="" id="{04CA587E-BB18-466B-BC22-4C78766B1A53}"/>
              </a:ext>
            </a:extLst>
          </p:cNvPr>
          <p:cNvSpPr>
            <a:spLocks noGrp="1"/>
          </p:cNvSpPr>
          <p:nvPr>
            <p:ph type="title"/>
          </p:nvPr>
        </p:nvSpPr>
        <p:spPr>
          <a:xfrm>
            <a:off x="0" y="0"/>
            <a:ext cx="6457950" cy="1066800"/>
          </a:xfrm>
        </p:spPr>
        <p:txBody>
          <a:bodyPr/>
          <a:lstStyle/>
          <a:p>
            <a:pPr marL="0" indent="0" algn="l">
              <a:buNone/>
            </a:pPr>
            <a:r>
              <a:rPr lang="en-IN" sz="3200" b="1" dirty="0" smtClean="0">
                <a:solidFill>
                  <a:srgbClr val="FF0000"/>
                </a:solidFill>
              </a:rPr>
              <a:t>Different Types of Point Operations</a:t>
            </a:r>
            <a:endParaRPr lang="en-IN" sz="3200" b="1" dirty="0">
              <a:solidFill>
                <a:srgbClr val="FF0000"/>
              </a:solidFill>
            </a:endParaRPr>
          </a:p>
        </p:txBody>
      </p:sp>
      <p:pic>
        <p:nvPicPr>
          <p:cNvPr id="5124" name="Picture 3" descr="download.png">
            <a:extLst>
              <a:ext uri="{FF2B5EF4-FFF2-40B4-BE49-F238E27FC236}">
                <a16:creationId xmlns:a16="http://schemas.microsoft.com/office/drawing/2014/main" xmlns="" id="{ADDB3DC1-B7AD-4244-B13B-04FA1ECC37C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457950" y="0"/>
            <a:ext cx="2686050" cy="982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Content Placeholder 2"/>
          <p:cNvPicPr>
            <a:picLocks noGrp="1" noChangeAspect="1"/>
          </p:cNvPicPr>
          <p:nvPr>
            <p:ph idx="1"/>
          </p:nvPr>
        </p:nvPicPr>
        <p:blipFill>
          <a:blip r:embed="rId3"/>
          <a:stretch>
            <a:fillRect/>
          </a:stretch>
        </p:blipFill>
        <p:spPr>
          <a:xfrm>
            <a:off x="304800" y="914400"/>
            <a:ext cx="8610600" cy="5804896"/>
          </a:xfrm>
          <a:prstGeom prst="rect">
            <a:avLst/>
          </a:prstGeom>
        </p:spPr>
      </p:pic>
    </p:spTree>
    <p:extLst>
      <p:ext uri="{BB962C8B-B14F-4D97-AF65-F5344CB8AC3E}">
        <p14:creationId xmlns:p14="http://schemas.microsoft.com/office/powerpoint/2010/main" val="295657777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a:extLst>
              <a:ext uri="{FF2B5EF4-FFF2-40B4-BE49-F238E27FC236}">
                <a16:creationId xmlns:a16="http://schemas.microsoft.com/office/drawing/2014/main" xmlns="" id="{04CA587E-BB18-466B-BC22-4C78766B1A53}"/>
              </a:ext>
            </a:extLst>
          </p:cNvPr>
          <p:cNvSpPr>
            <a:spLocks noGrp="1"/>
          </p:cNvSpPr>
          <p:nvPr>
            <p:ph type="title"/>
          </p:nvPr>
        </p:nvSpPr>
        <p:spPr>
          <a:xfrm>
            <a:off x="0" y="0"/>
            <a:ext cx="6457950" cy="609600"/>
          </a:xfrm>
        </p:spPr>
        <p:txBody>
          <a:bodyPr/>
          <a:lstStyle/>
          <a:p>
            <a:pPr marL="0" indent="0" algn="l">
              <a:buNone/>
            </a:pPr>
            <a:r>
              <a:rPr lang="en-IN" sz="3200" b="1" dirty="0" smtClean="0">
                <a:solidFill>
                  <a:srgbClr val="FF0000"/>
                </a:solidFill>
              </a:rPr>
              <a:t>Thresholding</a:t>
            </a:r>
            <a:endParaRPr lang="en-IN" sz="3200" b="1" dirty="0">
              <a:solidFill>
                <a:srgbClr val="FF0000"/>
              </a:solidFill>
            </a:endParaRPr>
          </a:p>
        </p:txBody>
      </p:sp>
      <p:pic>
        <p:nvPicPr>
          <p:cNvPr id="5124" name="Picture 3" descr="download.png">
            <a:extLst>
              <a:ext uri="{FF2B5EF4-FFF2-40B4-BE49-F238E27FC236}">
                <a16:creationId xmlns:a16="http://schemas.microsoft.com/office/drawing/2014/main" xmlns="" id="{ADDB3DC1-B7AD-4244-B13B-04FA1ECC37C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457950" y="0"/>
            <a:ext cx="2686050" cy="982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Content Placeholder 1"/>
          <p:cNvSpPr>
            <a:spLocks noGrp="1"/>
          </p:cNvSpPr>
          <p:nvPr>
            <p:ph idx="1"/>
          </p:nvPr>
        </p:nvSpPr>
        <p:spPr>
          <a:xfrm>
            <a:off x="304800" y="993892"/>
            <a:ext cx="8686800" cy="5559308"/>
          </a:xfrm>
        </p:spPr>
        <p:txBody>
          <a:bodyPr/>
          <a:lstStyle/>
          <a:p>
            <a:pPr algn="just"/>
            <a:r>
              <a:rPr lang="en-IN" dirty="0"/>
              <a:t>In many vision applications, it is useful to </a:t>
            </a:r>
            <a:r>
              <a:rPr lang="en-IN" b="1" dirty="0" smtClean="0"/>
              <a:t>separate</a:t>
            </a:r>
            <a:r>
              <a:rPr lang="en-IN" dirty="0" smtClean="0"/>
              <a:t> </a:t>
            </a:r>
            <a:r>
              <a:rPr lang="en-IN" dirty="0"/>
              <a:t>out the regions of the image corresponding to </a:t>
            </a:r>
            <a:r>
              <a:rPr lang="en-IN" b="1" dirty="0"/>
              <a:t>objects </a:t>
            </a:r>
            <a:r>
              <a:rPr lang="en-IN" dirty="0"/>
              <a:t>in which we are </a:t>
            </a:r>
            <a:r>
              <a:rPr lang="en-IN" b="1" dirty="0"/>
              <a:t>interested</a:t>
            </a:r>
            <a:r>
              <a:rPr lang="en-IN" dirty="0"/>
              <a:t>, from the </a:t>
            </a:r>
            <a:r>
              <a:rPr lang="en-IN" dirty="0" smtClean="0"/>
              <a:t>background</a:t>
            </a:r>
            <a:r>
              <a:rPr lang="en-IN" dirty="0"/>
              <a:t>. </a:t>
            </a:r>
            <a:endParaRPr lang="en-IN" dirty="0" smtClean="0"/>
          </a:p>
          <a:p>
            <a:pPr algn="just"/>
            <a:r>
              <a:rPr lang="en-IN" b="1" dirty="0" smtClean="0"/>
              <a:t>Thresholding</a:t>
            </a:r>
            <a:r>
              <a:rPr lang="en-IN" dirty="0" smtClean="0"/>
              <a:t> provides </a:t>
            </a:r>
            <a:r>
              <a:rPr lang="en-IN" dirty="0"/>
              <a:t>an easy </a:t>
            </a:r>
            <a:r>
              <a:rPr lang="en-IN" dirty="0" smtClean="0"/>
              <a:t>way </a:t>
            </a:r>
            <a:r>
              <a:rPr lang="en-IN" dirty="0"/>
              <a:t>to perform this </a:t>
            </a:r>
            <a:r>
              <a:rPr lang="en-IN" b="1" dirty="0"/>
              <a:t>segmentation</a:t>
            </a:r>
            <a:r>
              <a:rPr lang="en-IN" dirty="0"/>
              <a:t> on the basis of the different </a:t>
            </a:r>
            <a:r>
              <a:rPr lang="en-IN" b="1" dirty="0"/>
              <a:t>intensities</a:t>
            </a:r>
            <a:r>
              <a:rPr lang="en-IN" dirty="0"/>
              <a:t> or </a:t>
            </a:r>
            <a:r>
              <a:rPr lang="en-IN" b="1" dirty="0"/>
              <a:t>colors</a:t>
            </a:r>
            <a:r>
              <a:rPr lang="en-IN" dirty="0"/>
              <a:t> in the foreground and background regions of an image</a:t>
            </a:r>
            <a:r>
              <a:rPr lang="en-IN" dirty="0" smtClean="0"/>
              <a:t>.</a:t>
            </a:r>
            <a:endParaRPr lang="en-IN" dirty="0"/>
          </a:p>
          <a:p>
            <a:pPr algn="just"/>
            <a:r>
              <a:rPr lang="en-IN" dirty="0" smtClean="0"/>
              <a:t>It </a:t>
            </a:r>
            <a:r>
              <a:rPr lang="en-IN" dirty="0"/>
              <a:t>is </a:t>
            </a:r>
            <a:r>
              <a:rPr lang="en-IN" dirty="0" smtClean="0"/>
              <a:t>useful to </a:t>
            </a:r>
            <a:r>
              <a:rPr lang="en-IN" dirty="0"/>
              <a:t>see what areas of an image consist of pixels whose values lie within a </a:t>
            </a:r>
            <a:r>
              <a:rPr lang="en-IN" b="1" dirty="0"/>
              <a:t>specified range</a:t>
            </a:r>
            <a:r>
              <a:rPr lang="en-IN" dirty="0"/>
              <a:t>, or band of </a:t>
            </a:r>
            <a:r>
              <a:rPr lang="en-IN" b="1" dirty="0"/>
              <a:t>intensities</a:t>
            </a:r>
            <a:r>
              <a:rPr lang="en-IN" dirty="0"/>
              <a:t> (or colors</a:t>
            </a:r>
            <a:r>
              <a:rPr lang="en-IN" dirty="0" smtClean="0"/>
              <a:t>).</a:t>
            </a:r>
          </a:p>
        </p:txBody>
      </p:sp>
    </p:spTree>
    <p:extLst>
      <p:ext uri="{BB962C8B-B14F-4D97-AF65-F5344CB8AC3E}">
        <p14:creationId xmlns:p14="http://schemas.microsoft.com/office/powerpoint/2010/main" val="218073901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a:extLst>
              <a:ext uri="{FF2B5EF4-FFF2-40B4-BE49-F238E27FC236}">
                <a16:creationId xmlns:a16="http://schemas.microsoft.com/office/drawing/2014/main" xmlns="" id="{04CA587E-BB18-466B-BC22-4C78766B1A53}"/>
              </a:ext>
            </a:extLst>
          </p:cNvPr>
          <p:cNvSpPr>
            <a:spLocks noGrp="1"/>
          </p:cNvSpPr>
          <p:nvPr>
            <p:ph type="title"/>
          </p:nvPr>
        </p:nvSpPr>
        <p:spPr>
          <a:xfrm>
            <a:off x="0" y="0"/>
            <a:ext cx="6457950" cy="1066800"/>
          </a:xfrm>
        </p:spPr>
        <p:txBody>
          <a:bodyPr/>
          <a:lstStyle/>
          <a:p>
            <a:pPr marL="0" indent="0" algn="l">
              <a:buNone/>
            </a:pPr>
            <a:r>
              <a:rPr lang="en-IN" sz="3200" b="1" dirty="0" smtClean="0">
                <a:solidFill>
                  <a:srgbClr val="FF0000"/>
                </a:solidFill>
              </a:rPr>
              <a:t>Point Operation - Thresholding</a:t>
            </a:r>
            <a:endParaRPr lang="en-IN" sz="3200" b="1" dirty="0">
              <a:solidFill>
                <a:srgbClr val="FF0000"/>
              </a:solidFill>
            </a:endParaRPr>
          </a:p>
        </p:txBody>
      </p:sp>
      <p:pic>
        <p:nvPicPr>
          <p:cNvPr id="5124" name="Picture 3" descr="download.png">
            <a:extLst>
              <a:ext uri="{FF2B5EF4-FFF2-40B4-BE49-F238E27FC236}">
                <a16:creationId xmlns:a16="http://schemas.microsoft.com/office/drawing/2014/main" xmlns="" id="{ADDB3DC1-B7AD-4244-B13B-04FA1ECC37C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457950" y="0"/>
            <a:ext cx="2686050" cy="982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Content Placeholder 1"/>
          <p:cNvSpPr>
            <a:spLocks noGrp="1"/>
          </p:cNvSpPr>
          <p:nvPr>
            <p:ph idx="1"/>
          </p:nvPr>
        </p:nvSpPr>
        <p:spPr/>
        <p:txBody>
          <a:bodyPr/>
          <a:lstStyle/>
          <a:p>
            <a:r>
              <a:rPr lang="en-IN" dirty="0" smtClean="0"/>
              <a:t>It selects </a:t>
            </a:r>
            <a:r>
              <a:rPr lang="en-IN" dirty="0"/>
              <a:t>pixels that have a particular value or are within a specified range. </a:t>
            </a:r>
          </a:p>
          <a:p>
            <a:r>
              <a:rPr lang="en-IN" dirty="0" smtClean="0"/>
              <a:t>It can be </a:t>
            </a:r>
            <a:r>
              <a:rPr lang="en-IN" dirty="0"/>
              <a:t>used to find objects within a picture if their brightness level (or range) </a:t>
            </a:r>
            <a:r>
              <a:rPr lang="en-IN" dirty="0" smtClean="0"/>
              <a:t>is known</a:t>
            </a:r>
            <a:r>
              <a:rPr lang="en-IN" dirty="0"/>
              <a:t>. </a:t>
            </a:r>
            <a:endParaRPr lang="en-IN" dirty="0" smtClean="0"/>
          </a:p>
          <a:p>
            <a:r>
              <a:rPr lang="en-IN" dirty="0" smtClean="0"/>
              <a:t>This </a:t>
            </a:r>
            <a:r>
              <a:rPr lang="en-IN" dirty="0"/>
              <a:t>implies that the object’s brightness must be known as well. </a:t>
            </a:r>
            <a:endParaRPr lang="en-IN" dirty="0" smtClean="0"/>
          </a:p>
          <a:p>
            <a:r>
              <a:rPr lang="en-IN" dirty="0" smtClean="0"/>
              <a:t>There are </a:t>
            </a:r>
            <a:r>
              <a:rPr lang="en-IN" dirty="0"/>
              <a:t>two main forms: </a:t>
            </a:r>
            <a:r>
              <a:rPr lang="en-IN" b="1" dirty="0"/>
              <a:t>uniform</a:t>
            </a:r>
            <a:r>
              <a:rPr lang="en-IN" dirty="0"/>
              <a:t> and </a:t>
            </a:r>
            <a:r>
              <a:rPr lang="en-IN" b="1" dirty="0"/>
              <a:t>adaptive thresholding</a:t>
            </a:r>
          </a:p>
        </p:txBody>
      </p:sp>
    </p:spTree>
    <p:extLst>
      <p:ext uri="{BB962C8B-B14F-4D97-AF65-F5344CB8AC3E}">
        <p14:creationId xmlns:p14="http://schemas.microsoft.com/office/powerpoint/2010/main" val="223200239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a:extLst>
              <a:ext uri="{FF2B5EF4-FFF2-40B4-BE49-F238E27FC236}">
                <a16:creationId xmlns:a16="http://schemas.microsoft.com/office/drawing/2014/main" xmlns="" id="{04CA587E-BB18-466B-BC22-4C78766B1A53}"/>
              </a:ext>
            </a:extLst>
          </p:cNvPr>
          <p:cNvSpPr>
            <a:spLocks noGrp="1"/>
          </p:cNvSpPr>
          <p:nvPr>
            <p:ph type="title"/>
          </p:nvPr>
        </p:nvSpPr>
        <p:spPr>
          <a:xfrm>
            <a:off x="0" y="0"/>
            <a:ext cx="6457950" cy="1066800"/>
          </a:xfrm>
        </p:spPr>
        <p:txBody>
          <a:bodyPr/>
          <a:lstStyle/>
          <a:p>
            <a:pPr marL="0" indent="0" algn="l">
              <a:buNone/>
            </a:pPr>
            <a:r>
              <a:rPr lang="en-IN" sz="3200" b="1" dirty="0" smtClean="0">
                <a:solidFill>
                  <a:srgbClr val="FF0000"/>
                </a:solidFill>
              </a:rPr>
              <a:t>Point Operation - Thresholding</a:t>
            </a:r>
            <a:endParaRPr lang="en-IN" sz="3200" b="1" dirty="0">
              <a:solidFill>
                <a:srgbClr val="FF0000"/>
              </a:solidFill>
            </a:endParaRPr>
          </a:p>
        </p:txBody>
      </p:sp>
      <p:pic>
        <p:nvPicPr>
          <p:cNvPr id="5124" name="Picture 3" descr="download.png">
            <a:extLst>
              <a:ext uri="{FF2B5EF4-FFF2-40B4-BE49-F238E27FC236}">
                <a16:creationId xmlns:a16="http://schemas.microsoft.com/office/drawing/2014/main" xmlns="" id="{ADDB3DC1-B7AD-4244-B13B-04FA1ECC37C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457950" y="0"/>
            <a:ext cx="2686050" cy="982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Content Placeholder 2"/>
          <p:cNvPicPr>
            <a:picLocks noGrp="1" noChangeAspect="1"/>
          </p:cNvPicPr>
          <p:nvPr>
            <p:ph idx="1"/>
          </p:nvPr>
        </p:nvPicPr>
        <p:blipFill>
          <a:blip r:embed="rId3"/>
          <a:stretch>
            <a:fillRect/>
          </a:stretch>
        </p:blipFill>
        <p:spPr>
          <a:xfrm>
            <a:off x="762000" y="1219200"/>
            <a:ext cx="7772400" cy="4419600"/>
          </a:xfrm>
          <a:prstGeom prst="rect">
            <a:avLst/>
          </a:prstGeom>
        </p:spPr>
      </p:pic>
    </p:spTree>
    <p:extLst>
      <p:ext uri="{BB962C8B-B14F-4D97-AF65-F5344CB8AC3E}">
        <p14:creationId xmlns:p14="http://schemas.microsoft.com/office/powerpoint/2010/main" val="116258746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a:extLst>
              <a:ext uri="{FF2B5EF4-FFF2-40B4-BE49-F238E27FC236}">
                <a16:creationId xmlns:a16="http://schemas.microsoft.com/office/drawing/2014/main" xmlns="" id="{04CA587E-BB18-466B-BC22-4C78766B1A53}"/>
              </a:ext>
            </a:extLst>
          </p:cNvPr>
          <p:cNvSpPr>
            <a:spLocks noGrp="1"/>
          </p:cNvSpPr>
          <p:nvPr>
            <p:ph type="title"/>
          </p:nvPr>
        </p:nvSpPr>
        <p:spPr>
          <a:xfrm>
            <a:off x="0" y="0"/>
            <a:ext cx="6457950" cy="1066800"/>
          </a:xfrm>
        </p:spPr>
        <p:txBody>
          <a:bodyPr/>
          <a:lstStyle/>
          <a:p>
            <a:pPr marL="0" indent="0" algn="l">
              <a:buNone/>
            </a:pPr>
            <a:r>
              <a:rPr lang="en-IN" sz="3200" b="1" dirty="0" smtClean="0">
                <a:solidFill>
                  <a:srgbClr val="FF0000"/>
                </a:solidFill>
              </a:rPr>
              <a:t>Point Operation - Thresholding</a:t>
            </a:r>
            <a:endParaRPr lang="en-IN" sz="3200" b="1" dirty="0">
              <a:solidFill>
                <a:srgbClr val="FF0000"/>
              </a:solidFill>
            </a:endParaRPr>
          </a:p>
        </p:txBody>
      </p:sp>
      <p:pic>
        <p:nvPicPr>
          <p:cNvPr id="5124" name="Picture 3" descr="download.png">
            <a:extLst>
              <a:ext uri="{FF2B5EF4-FFF2-40B4-BE49-F238E27FC236}">
                <a16:creationId xmlns:a16="http://schemas.microsoft.com/office/drawing/2014/main" xmlns="" id="{ADDB3DC1-B7AD-4244-B13B-04FA1ECC37C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457950" y="0"/>
            <a:ext cx="2686050" cy="982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Content Placeholder 1"/>
          <p:cNvSpPr>
            <a:spLocks noGrp="1"/>
          </p:cNvSpPr>
          <p:nvPr>
            <p:ph idx="1"/>
          </p:nvPr>
        </p:nvSpPr>
        <p:spPr>
          <a:xfrm>
            <a:off x="152400" y="1219200"/>
            <a:ext cx="8610600" cy="5105400"/>
          </a:xfrm>
        </p:spPr>
        <p:txBody>
          <a:bodyPr/>
          <a:lstStyle/>
          <a:p>
            <a:r>
              <a:rPr lang="en-IN" dirty="0"/>
              <a:t>In </a:t>
            </a:r>
            <a:r>
              <a:rPr lang="en-IN" b="1" dirty="0"/>
              <a:t>uniform </a:t>
            </a:r>
            <a:r>
              <a:rPr lang="en-IN" b="1" dirty="0" smtClean="0"/>
              <a:t>thresholding</a:t>
            </a:r>
            <a:r>
              <a:rPr lang="en-IN" dirty="0" smtClean="0"/>
              <a:t>, pixels </a:t>
            </a:r>
            <a:r>
              <a:rPr lang="en-IN" b="1" dirty="0"/>
              <a:t>above</a:t>
            </a:r>
            <a:r>
              <a:rPr lang="en-IN" dirty="0"/>
              <a:t> a specified level are set to </a:t>
            </a:r>
            <a:r>
              <a:rPr lang="en-IN" b="1" dirty="0"/>
              <a:t>white</a:t>
            </a:r>
            <a:r>
              <a:rPr lang="en-IN" dirty="0"/>
              <a:t>, those </a:t>
            </a:r>
            <a:r>
              <a:rPr lang="en-IN" b="1" dirty="0"/>
              <a:t>below</a:t>
            </a:r>
            <a:r>
              <a:rPr lang="en-IN" dirty="0"/>
              <a:t> the specified level </a:t>
            </a:r>
            <a:r>
              <a:rPr lang="en-IN" dirty="0" smtClean="0"/>
              <a:t>are set </a:t>
            </a:r>
            <a:r>
              <a:rPr lang="en-IN" dirty="0"/>
              <a:t>to </a:t>
            </a:r>
            <a:r>
              <a:rPr lang="en-IN" b="1" dirty="0" smtClean="0"/>
              <a:t>black</a:t>
            </a:r>
          </a:p>
          <a:p>
            <a:r>
              <a:rPr lang="en-IN" dirty="0" smtClean="0"/>
              <a:t>It provides </a:t>
            </a:r>
            <a:r>
              <a:rPr lang="en-IN" dirty="0"/>
              <a:t>a way </a:t>
            </a:r>
            <a:r>
              <a:rPr lang="en-IN" dirty="0" smtClean="0"/>
              <a:t>of </a:t>
            </a:r>
            <a:r>
              <a:rPr lang="en-IN" b="1" dirty="0" smtClean="0"/>
              <a:t>isolating</a:t>
            </a:r>
            <a:r>
              <a:rPr lang="en-IN" dirty="0" smtClean="0"/>
              <a:t> </a:t>
            </a:r>
            <a:r>
              <a:rPr lang="en-IN" dirty="0"/>
              <a:t>points of interest</a:t>
            </a:r>
            <a:r>
              <a:rPr lang="en-IN" dirty="0" smtClean="0"/>
              <a:t>.</a:t>
            </a:r>
          </a:p>
          <a:p>
            <a:r>
              <a:rPr lang="en-IN" dirty="0" smtClean="0"/>
              <a:t>It requires </a:t>
            </a:r>
            <a:r>
              <a:rPr lang="en-IN" dirty="0"/>
              <a:t>knowledge of the gray level, or the </a:t>
            </a:r>
            <a:r>
              <a:rPr lang="en-IN" dirty="0" smtClean="0"/>
              <a:t>target features </a:t>
            </a:r>
            <a:r>
              <a:rPr lang="en-IN" dirty="0"/>
              <a:t>might not be selected in the thresholding process. </a:t>
            </a:r>
            <a:endParaRPr lang="en-IN" dirty="0" smtClean="0"/>
          </a:p>
          <a:p>
            <a:r>
              <a:rPr lang="en-IN" dirty="0" smtClean="0"/>
              <a:t>If </a:t>
            </a:r>
            <a:r>
              <a:rPr lang="en-IN" dirty="0"/>
              <a:t>the level is </a:t>
            </a:r>
            <a:r>
              <a:rPr lang="en-IN" dirty="0" smtClean="0"/>
              <a:t>not known</a:t>
            </a:r>
            <a:r>
              <a:rPr lang="en-IN" dirty="0"/>
              <a:t>, histogram equalization or intensity normalization can be used</a:t>
            </a:r>
            <a:endParaRPr lang="en-IN" dirty="0" smtClean="0"/>
          </a:p>
          <a:p>
            <a:endParaRPr lang="en-IN" dirty="0"/>
          </a:p>
        </p:txBody>
      </p:sp>
    </p:spTree>
    <p:extLst>
      <p:ext uri="{BB962C8B-B14F-4D97-AF65-F5344CB8AC3E}">
        <p14:creationId xmlns:p14="http://schemas.microsoft.com/office/powerpoint/2010/main" val="144541436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a:extLst>
              <a:ext uri="{FF2B5EF4-FFF2-40B4-BE49-F238E27FC236}">
                <a16:creationId xmlns:a16="http://schemas.microsoft.com/office/drawing/2014/main" xmlns="" id="{04CA587E-BB18-466B-BC22-4C78766B1A53}"/>
              </a:ext>
            </a:extLst>
          </p:cNvPr>
          <p:cNvSpPr>
            <a:spLocks noGrp="1"/>
          </p:cNvSpPr>
          <p:nvPr>
            <p:ph type="title"/>
          </p:nvPr>
        </p:nvSpPr>
        <p:spPr>
          <a:xfrm>
            <a:off x="0" y="0"/>
            <a:ext cx="6457950" cy="1066800"/>
          </a:xfrm>
        </p:spPr>
        <p:txBody>
          <a:bodyPr/>
          <a:lstStyle/>
          <a:p>
            <a:pPr marL="0" indent="0" algn="l">
              <a:buNone/>
            </a:pPr>
            <a:r>
              <a:rPr lang="en-IN" sz="3200" b="1" dirty="0" smtClean="0">
                <a:solidFill>
                  <a:srgbClr val="FF0000"/>
                </a:solidFill>
              </a:rPr>
              <a:t>Point Operation - Thresholding</a:t>
            </a:r>
            <a:endParaRPr lang="en-IN" sz="3200" b="1" dirty="0">
              <a:solidFill>
                <a:srgbClr val="FF0000"/>
              </a:solidFill>
            </a:endParaRPr>
          </a:p>
        </p:txBody>
      </p:sp>
      <p:pic>
        <p:nvPicPr>
          <p:cNvPr id="5124" name="Picture 3" descr="download.png">
            <a:extLst>
              <a:ext uri="{FF2B5EF4-FFF2-40B4-BE49-F238E27FC236}">
                <a16:creationId xmlns:a16="http://schemas.microsoft.com/office/drawing/2014/main" xmlns="" id="{ADDB3DC1-B7AD-4244-B13B-04FA1ECC37C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457950" y="0"/>
            <a:ext cx="2686050" cy="982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Content Placeholder 1"/>
          <p:cNvSpPr>
            <a:spLocks noGrp="1"/>
          </p:cNvSpPr>
          <p:nvPr>
            <p:ph idx="1"/>
          </p:nvPr>
        </p:nvSpPr>
        <p:spPr>
          <a:xfrm>
            <a:off x="152400" y="1219200"/>
            <a:ext cx="8610600" cy="5105400"/>
          </a:xfrm>
        </p:spPr>
        <p:txBody>
          <a:bodyPr/>
          <a:lstStyle/>
          <a:p>
            <a:pPr marL="0" indent="0">
              <a:buNone/>
            </a:pPr>
            <a:r>
              <a:rPr lang="en-IN" b="1" dirty="0" smtClean="0"/>
              <a:t>Optimal or Adaptive Thresholding</a:t>
            </a:r>
          </a:p>
          <a:p>
            <a:r>
              <a:rPr lang="en-IN" dirty="0" smtClean="0"/>
              <a:t>It seeks </a:t>
            </a:r>
            <a:r>
              <a:rPr lang="en-IN" dirty="0"/>
              <a:t>to select a value for the threshold that separates an object from </a:t>
            </a:r>
            <a:r>
              <a:rPr lang="en-IN" dirty="0" smtClean="0"/>
              <a:t>its background</a:t>
            </a:r>
            <a:r>
              <a:rPr lang="en-IN" dirty="0"/>
              <a:t>. </a:t>
            </a:r>
            <a:endParaRPr lang="en-IN" dirty="0" smtClean="0"/>
          </a:p>
          <a:p>
            <a:r>
              <a:rPr lang="en-IN" dirty="0" smtClean="0"/>
              <a:t>This </a:t>
            </a:r>
            <a:r>
              <a:rPr lang="en-IN" dirty="0"/>
              <a:t>suggests that the object has a different range of intensities </a:t>
            </a:r>
            <a:r>
              <a:rPr lang="en-IN" dirty="0" smtClean="0"/>
              <a:t>to the </a:t>
            </a:r>
            <a:r>
              <a:rPr lang="en-IN" dirty="0"/>
              <a:t>background, in order that an appropriate threshold can be </a:t>
            </a:r>
            <a:r>
              <a:rPr lang="en-IN" dirty="0" smtClean="0"/>
              <a:t>chosen</a:t>
            </a:r>
          </a:p>
          <a:p>
            <a:pPr marL="0" indent="0">
              <a:buNone/>
            </a:pPr>
            <a:endParaRPr lang="en-IN" dirty="0"/>
          </a:p>
        </p:txBody>
      </p:sp>
      <p:pic>
        <p:nvPicPr>
          <p:cNvPr id="3" name="Picture 2"/>
          <p:cNvPicPr>
            <a:picLocks noChangeAspect="1"/>
          </p:cNvPicPr>
          <p:nvPr/>
        </p:nvPicPr>
        <p:blipFill>
          <a:blip r:embed="rId4"/>
          <a:stretch>
            <a:fillRect/>
          </a:stretch>
        </p:blipFill>
        <p:spPr>
          <a:xfrm>
            <a:off x="1202531" y="4571999"/>
            <a:ext cx="6510337" cy="2295625"/>
          </a:xfrm>
          <a:prstGeom prst="rect">
            <a:avLst/>
          </a:prstGeom>
        </p:spPr>
      </p:pic>
    </p:spTree>
    <p:extLst>
      <p:ext uri="{BB962C8B-B14F-4D97-AF65-F5344CB8AC3E}">
        <p14:creationId xmlns:p14="http://schemas.microsoft.com/office/powerpoint/2010/main" val="396441145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a:extLst>
              <a:ext uri="{FF2B5EF4-FFF2-40B4-BE49-F238E27FC236}">
                <a16:creationId xmlns:a16="http://schemas.microsoft.com/office/drawing/2014/main" xmlns="" id="{04CA587E-BB18-466B-BC22-4C78766B1A53}"/>
              </a:ext>
            </a:extLst>
          </p:cNvPr>
          <p:cNvSpPr>
            <a:spLocks noGrp="1"/>
          </p:cNvSpPr>
          <p:nvPr>
            <p:ph type="title"/>
          </p:nvPr>
        </p:nvSpPr>
        <p:spPr>
          <a:xfrm>
            <a:off x="0" y="0"/>
            <a:ext cx="6457950" cy="1066800"/>
          </a:xfrm>
        </p:spPr>
        <p:txBody>
          <a:bodyPr/>
          <a:lstStyle/>
          <a:p>
            <a:pPr marL="0" indent="0" algn="l">
              <a:buNone/>
            </a:pPr>
            <a:r>
              <a:rPr lang="en-IN" sz="3200" b="1" dirty="0" smtClean="0">
                <a:solidFill>
                  <a:srgbClr val="FF0000"/>
                </a:solidFill>
              </a:rPr>
              <a:t>Interpolation</a:t>
            </a:r>
            <a:endParaRPr lang="en-IN" sz="3200" b="1" dirty="0">
              <a:solidFill>
                <a:srgbClr val="FF0000"/>
              </a:solidFill>
            </a:endParaRPr>
          </a:p>
        </p:txBody>
      </p:sp>
      <p:pic>
        <p:nvPicPr>
          <p:cNvPr id="5124" name="Picture 3" descr="download.png">
            <a:extLst>
              <a:ext uri="{FF2B5EF4-FFF2-40B4-BE49-F238E27FC236}">
                <a16:creationId xmlns:a16="http://schemas.microsoft.com/office/drawing/2014/main" xmlns="" id="{ADDB3DC1-B7AD-4244-B13B-04FA1ECC37C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457950" y="0"/>
            <a:ext cx="2686050" cy="982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Content Placeholder 1"/>
          <p:cNvSpPr>
            <a:spLocks noGrp="1"/>
          </p:cNvSpPr>
          <p:nvPr>
            <p:ph idx="1"/>
          </p:nvPr>
        </p:nvSpPr>
        <p:spPr>
          <a:xfrm>
            <a:off x="152400" y="1219200"/>
            <a:ext cx="8839200" cy="5105400"/>
          </a:xfrm>
        </p:spPr>
        <p:txBody>
          <a:bodyPr/>
          <a:lstStyle/>
          <a:p>
            <a:r>
              <a:rPr lang="en-IN" dirty="0"/>
              <a:t>Image interpolation occurs in all digital photos at some stage </a:t>
            </a:r>
            <a:endParaRPr lang="en-IN" dirty="0" smtClean="0"/>
          </a:p>
          <a:p>
            <a:r>
              <a:rPr lang="en-IN" dirty="0"/>
              <a:t>It happens anytime you resize or remap (distort) your image from one pixel grid to another. </a:t>
            </a:r>
            <a:endParaRPr lang="en-IN" dirty="0" smtClean="0"/>
          </a:p>
          <a:p>
            <a:r>
              <a:rPr lang="en-IN" dirty="0" smtClean="0"/>
              <a:t>Image </a:t>
            </a:r>
            <a:r>
              <a:rPr lang="en-IN" dirty="0"/>
              <a:t>resizing is necessary when you need to increase or decrease the total number of </a:t>
            </a:r>
            <a:r>
              <a:rPr lang="en-IN" dirty="0" smtClean="0"/>
              <a:t>pixels</a:t>
            </a:r>
          </a:p>
          <a:p>
            <a:r>
              <a:rPr lang="en-IN" dirty="0"/>
              <a:t>whereas remapping can occur under a wider variety of scenarios: correcting for lens distortion, changing perspective, and rotating an image.</a:t>
            </a:r>
          </a:p>
        </p:txBody>
      </p:sp>
    </p:spTree>
    <p:extLst>
      <p:ext uri="{BB962C8B-B14F-4D97-AF65-F5344CB8AC3E}">
        <p14:creationId xmlns:p14="http://schemas.microsoft.com/office/powerpoint/2010/main" val="345598111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a:extLst>
              <a:ext uri="{FF2B5EF4-FFF2-40B4-BE49-F238E27FC236}">
                <a16:creationId xmlns:a16="http://schemas.microsoft.com/office/drawing/2014/main" xmlns="" id="{04CA587E-BB18-466B-BC22-4C78766B1A53}"/>
              </a:ext>
            </a:extLst>
          </p:cNvPr>
          <p:cNvSpPr>
            <a:spLocks noGrp="1"/>
          </p:cNvSpPr>
          <p:nvPr>
            <p:ph type="title"/>
          </p:nvPr>
        </p:nvSpPr>
        <p:spPr>
          <a:xfrm>
            <a:off x="0" y="0"/>
            <a:ext cx="6457950" cy="1066800"/>
          </a:xfrm>
        </p:spPr>
        <p:txBody>
          <a:bodyPr/>
          <a:lstStyle/>
          <a:p>
            <a:pPr marL="0" indent="0" algn="l">
              <a:buNone/>
            </a:pPr>
            <a:r>
              <a:rPr lang="en-IN" sz="3200" b="1" dirty="0" smtClean="0">
                <a:solidFill>
                  <a:srgbClr val="FF0000"/>
                </a:solidFill>
              </a:rPr>
              <a:t>Interpolation</a:t>
            </a:r>
            <a:endParaRPr lang="en-IN" sz="3200" b="1" dirty="0">
              <a:solidFill>
                <a:srgbClr val="FF0000"/>
              </a:solidFill>
            </a:endParaRPr>
          </a:p>
        </p:txBody>
      </p:sp>
      <p:pic>
        <p:nvPicPr>
          <p:cNvPr id="5124" name="Picture 3" descr="download.png">
            <a:extLst>
              <a:ext uri="{FF2B5EF4-FFF2-40B4-BE49-F238E27FC236}">
                <a16:creationId xmlns:a16="http://schemas.microsoft.com/office/drawing/2014/main" xmlns="" id="{ADDB3DC1-B7AD-4244-B13B-04FA1ECC37C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457950" y="0"/>
            <a:ext cx="2686050" cy="982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Content Placeholder 1"/>
          <p:cNvSpPr>
            <a:spLocks noGrp="1"/>
          </p:cNvSpPr>
          <p:nvPr>
            <p:ph idx="1"/>
          </p:nvPr>
        </p:nvSpPr>
        <p:spPr>
          <a:xfrm>
            <a:off x="152400" y="1219200"/>
            <a:ext cx="8839200" cy="5105400"/>
          </a:xfrm>
        </p:spPr>
        <p:txBody>
          <a:bodyPr/>
          <a:lstStyle/>
          <a:p>
            <a:r>
              <a:rPr lang="en-IN" dirty="0"/>
              <a:t>Even if the same image resize or remap is performed, the results can vary significantly depending on the interpolation algorithm. </a:t>
            </a:r>
            <a:endParaRPr lang="en-IN" dirty="0" smtClean="0"/>
          </a:p>
          <a:p>
            <a:r>
              <a:rPr lang="en-IN" dirty="0" smtClean="0"/>
              <a:t>It is </a:t>
            </a:r>
            <a:r>
              <a:rPr lang="en-IN" dirty="0"/>
              <a:t>only an approximation, therefore an image will always lose some quality each time interpolation is performed.</a:t>
            </a:r>
          </a:p>
        </p:txBody>
      </p:sp>
      <p:pic>
        <p:nvPicPr>
          <p:cNvPr id="3" name="Picture 2"/>
          <p:cNvPicPr>
            <a:picLocks noChangeAspect="1"/>
          </p:cNvPicPr>
          <p:nvPr/>
        </p:nvPicPr>
        <p:blipFill>
          <a:blip r:embed="rId4"/>
          <a:stretch>
            <a:fillRect/>
          </a:stretch>
        </p:blipFill>
        <p:spPr>
          <a:xfrm>
            <a:off x="533400" y="4422006"/>
            <a:ext cx="8343900" cy="1905000"/>
          </a:xfrm>
          <a:prstGeom prst="rect">
            <a:avLst/>
          </a:prstGeom>
        </p:spPr>
      </p:pic>
    </p:spTree>
    <p:extLst>
      <p:ext uri="{BB962C8B-B14F-4D97-AF65-F5344CB8AC3E}">
        <p14:creationId xmlns:p14="http://schemas.microsoft.com/office/powerpoint/2010/main" val="185000857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a:extLst>
              <a:ext uri="{FF2B5EF4-FFF2-40B4-BE49-F238E27FC236}">
                <a16:creationId xmlns:a16="http://schemas.microsoft.com/office/drawing/2014/main" xmlns="" id="{04CA587E-BB18-466B-BC22-4C78766B1A53}"/>
              </a:ext>
            </a:extLst>
          </p:cNvPr>
          <p:cNvSpPr>
            <a:spLocks noGrp="1"/>
          </p:cNvSpPr>
          <p:nvPr>
            <p:ph type="title"/>
          </p:nvPr>
        </p:nvSpPr>
        <p:spPr>
          <a:xfrm>
            <a:off x="0" y="0"/>
            <a:ext cx="6457950" cy="1066800"/>
          </a:xfrm>
        </p:spPr>
        <p:txBody>
          <a:bodyPr/>
          <a:lstStyle/>
          <a:p>
            <a:pPr fontAlgn="auto">
              <a:spcAft>
                <a:spcPts val="0"/>
              </a:spcAft>
              <a:defRPr/>
            </a:pPr>
            <a:r>
              <a:rPr lang="en-US" sz="3200" dirty="0" smtClean="0">
                <a:solidFill>
                  <a:srgbClr val="FF0000"/>
                </a:solidFill>
              </a:rPr>
              <a:t>Image Processing - Basics</a:t>
            </a:r>
            <a:endParaRPr lang="en-US" sz="3200" dirty="0">
              <a:solidFill>
                <a:srgbClr val="FF0000"/>
              </a:solidFill>
            </a:endParaRPr>
          </a:p>
        </p:txBody>
      </p:sp>
      <p:sp>
        <p:nvSpPr>
          <p:cNvPr id="3" name="Content Placeholder 2">
            <a:extLst>
              <a:ext uri="{FF2B5EF4-FFF2-40B4-BE49-F238E27FC236}">
                <a16:creationId xmlns:a16="http://schemas.microsoft.com/office/drawing/2014/main" xmlns="" id="{F21376E6-9C59-4767-8011-7B2A690485DB}"/>
              </a:ext>
            </a:extLst>
          </p:cNvPr>
          <p:cNvSpPr>
            <a:spLocks noGrp="1"/>
          </p:cNvSpPr>
          <p:nvPr>
            <p:ph idx="1"/>
          </p:nvPr>
        </p:nvSpPr>
        <p:spPr>
          <a:xfrm>
            <a:off x="228600" y="1092466"/>
            <a:ext cx="8763000" cy="5689333"/>
          </a:xfrm>
        </p:spPr>
        <p:txBody>
          <a:bodyPr rtlCol="0">
            <a:normAutofit/>
          </a:bodyPr>
          <a:lstStyle/>
          <a:p>
            <a:pPr marL="0" indent="0">
              <a:buNone/>
            </a:pPr>
            <a:r>
              <a:rPr lang="en-IN" b="1" dirty="0" smtClean="0"/>
              <a:t>An Image is represented as a 2D Matrix</a:t>
            </a:r>
          </a:p>
          <a:p>
            <a:endParaRPr lang="en-IN" dirty="0" smtClean="0"/>
          </a:p>
          <a:p>
            <a:endParaRPr lang="en-IN" dirty="0"/>
          </a:p>
          <a:p>
            <a:endParaRPr lang="en-IN" dirty="0" smtClean="0"/>
          </a:p>
          <a:p>
            <a:endParaRPr lang="en-IN" dirty="0"/>
          </a:p>
          <a:p>
            <a:endParaRPr lang="en-IN" dirty="0" smtClean="0"/>
          </a:p>
          <a:p>
            <a:pPr marL="0" indent="0">
              <a:buNone/>
            </a:pPr>
            <a:r>
              <a:rPr lang="en-IN" dirty="0"/>
              <a:t> </a:t>
            </a:r>
            <a:endParaRPr lang="en-US" dirty="0"/>
          </a:p>
        </p:txBody>
      </p:sp>
      <p:pic>
        <p:nvPicPr>
          <p:cNvPr id="5124" name="Picture 3" descr="download.png">
            <a:extLst>
              <a:ext uri="{FF2B5EF4-FFF2-40B4-BE49-F238E27FC236}">
                <a16:creationId xmlns:a16="http://schemas.microsoft.com/office/drawing/2014/main" xmlns="" id="{ADDB3DC1-B7AD-4244-B13B-04FA1ECC37C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457950" y="0"/>
            <a:ext cx="2686050" cy="982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p:cNvPicPr>
            <a:picLocks noChangeAspect="1"/>
          </p:cNvPicPr>
          <p:nvPr/>
        </p:nvPicPr>
        <p:blipFill>
          <a:blip r:embed="rId3"/>
          <a:stretch>
            <a:fillRect/>
          </a:stretch>
        </p:blipFill>
        <p:spPr>
          <a:xfrm>
            <a:off x="381000" y="1991650"/>
            <a:ext cx="7639050" cy="3890963"/>
          </a:xfrm>
          <a:prstGeom prst="rect">
            <a:avLst/>
          </a:prstGeom>
        </p:spPr>
      </p:pic>
    </p:spTree>
    <p:extLst>
      <p:ext uri="{BB962C8B-B14F-4D97-AF65-F5344CB8AC3E}">
        <p14:creationId xmlns:p14="http://schemas.microsoft.com/office/powerpoint/2010/main" val="359690335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a:extLst>
              <a:ext uri="{FF2B5EF4-FFF2-40B4-BE49-F238E27FC236}">
                <a16:creationId xmlns:a16="http://schemas.microsoft.com/office/drawing/2014/main" xmlns="" id="{04CA587E-BB18-466B-BC22-4C78766B1A53}"/>
              </a:ext>
            </a:extLst>
          </p:cNvPr>
          <p:cNvSpPr>
            <a:spLocks noGrp="1"/>
          </p:cNvSpPr>
          <p:nvPr>
            <p:ph type="title"/>
          </p:nvPr>
        </p:nvSpPr>
        <p:spPr>
          <a:xfrm>
            <a:off x="0" y="0"/>
            <a:ext cx="6457950" cy="1066800"/>
          </a:xfrm>
        </p:spPr>
        <p:txBody>
          <a:bodyPr/>
          <a:lstStyle/>
          <a:p>
            <a:pPr marL="0" indent="0" algn="l">
              <a:buNone/>
            </a:pPr>
            <a:r>
              <a:rPr lang="en-IN" sz="3200" b="1" dirty="0" smtClean="0">
                <a:solidFill>
                  <a:srgbClr val="FF0000"/>
                </a:solidFill>
              </a:rPr>
              <a:t>Interpolation</a:t>
            </a:r>
            <a:endParaRPr lang="en-IN" sz="3200" b="1" dirty="0">
              <a:solidFill>
                <a:srgbClr val="FF0000"/>
              </a:solidFill>
            </a:endParaRPr>
          </a:p>
        </p:txBody>
      </p:sp>
      <p:pic>
        <p:nvPicPr>
          <p:cNvPr id="5124" name="Picture 3" descr="download.png">
            <a:extLst>
              <a:ext uri="{FF2B5EF4-FFF2-40B4-BE49-F238E27FC236}">
                <a16:creationId xmlns:a16="http://schemas.microsoft.com/office/drawing/2014/main" xmlns="" id="{ADDB3DC1-B7AD-4244-B13B-04FA1ECC37C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457950" y="0"/>
            <a:ext cx="2686050" cy="982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Content Placeholder 1"/>
          <p:cNvSpPr>
            <a:spLocks noGrp="1"/>
          </p:cNvSpPr>
          <p:nvPr>
            <p:ph idx="1"/>
          </p:nvPr>
        </p:nvSpPr>
        <p:spPr>
          <a:xfrm>
            <a:off x="152400" y="1219200"/>
            <a:ext cx="8610600" cy="5105400"/>
          </a:xfrm>
        </p:spPr>
        <p:txBody>
          <a:bodyPr/>
          <a:lstStyle/>
          <a:p>
            <a:r>
              <a:rPr lang="en-IN" dirty="0"/>
              <a:t>Interpolation is needed to find the value of the image at the </a:t>
            </a:r>
            <a:r>
              <a:rPr lang="en-IN" b="1" dirty="0"/>
              <a:t>grid</a:t>
            </a:r>
            <a:r>
              <a:rPr lang="en-IN" dirty="0"/>
              <a:t> points in the target coordinate system. </a:t>
            </a:r>
            <a:endParaRPr lang="en-IN" dirty="0" smtClean="0"/>
          </a:p>
          <a:p>
            <a:r>
              <a:rPr lang="en-IN" dirty="0" smtClean="0"/>
              <a:t>The </a:t>
            </a:r>
            <a:r>
              <a:rPr lang="en-IN" dirty="0"/>
              <a:t>mapping T locates the grid points of A in the coordinate system of B, but those grid points are not on the grid of B. </a:t>
            </a:r>
          </a:p>
        </p:txBody>
      </p:sp>
      <p:pic>
        <p:nvPicPr>
          <p:cNvPr id="4" name="Picture 3"/>
          <p:cNvPicPr>
            <a:picLocks noChangeAspect="1"/>
          </p:cNvPicPr>
          <p:nvPr/>
        </p:nvPicPr>
        <p:blipFill>
          <a:blip r:embed="rId4"/>
          <a:stretch>
            <a:fillRect/>
          </a:stretch>
        </p:blipFill>
        <p:spPr>
          <a:xfrm>
            <a:off x="2995613" y="4167739"/>
            <a:ext cx="5767387" cy="2393398"/>
          </a:xfrm>
          <a:prstGeom prst="rect">
            <a:avLst/>
          </a:prstGeom>
        </p:spPr>
      </p:pic>
    </p:spTree>
    <p:extLst>
      <p:ext uri="{BB962C8B-B14F-4D97-AF65-F5344CB8AC3E}">
        <p14:creationId xmlns:p14="http://schemas.microsoft.com/office/powerpoint/2010/main" val="228400413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a:extLst>
              <a:ext uri="{FF2B5EF4-FFF2-40B4-BE49-F238E27FC236}">
                <a16:creationId xmlns:a16="http://schemas.microsoft.com/office/drawing/2014/main" xmlns="" id="{04CA587E-BB18-466B-BC22-4C78766B1A53}"/>
              </a:ext>
            </a:extLst>
          </p:cNvPr>
          <p:cNvSpPr>
            <a:spLocks noGrp="1"/>
          </p:cNvSpPr>
          <p:nvPr>
            <p:ph type="title"/>
          </p:nvPr>
        </p:nvSpPr>
        <p:spPr>
          <a:xfrm>
            <a:off x="0" y="0"/>
            <a:ext cx="6457950" cy="1066800"/>
          </a:xfrm>
        </p:spPr>
        <p:txBody>
          <a:bodyPr/>
          <a:lstStyle/>
          <a:p>
            <a:pPr marL="0" indent="0" algn="l">
              <a:buNone/>
            </a:pPr>
            <a:r>
              <a:rPr lang="en-IN" sz="3200" b="1" dirty="0" smtClean="0">
                <a:solidFill>
                  <a:srgbClr val="FF0000"/>
                </a:solidFill>
              </a:rPr>
              <a:t>Interpolation</a:t>
            </a:r>
            <a:endParaRPr lang="en-IN" sz="3200" b="1" dirty="0">
              <a:solidFill>
                <a:srgbClr val="FF0000"/>
              </a:solidFill>
            </a:endParaRPr>
          </a:p>
        </p:txBody>
      </p:sp>
      <p:pic>
        <p:nvPicPr>
          <p:cNvPr id="5124" name="Picture 3" descr="download.png">
            <a:extLst>
              <a:ext uri="{FF2B5EF4-FFF2-40B4-BE49-F238E27FC236}">
                <a16:creationId xmlns:a16="http://schemas.microsoft.com/office/drawing/2014/main" xmlns="" id="{ADDB3DC1-B7AD-4244-B13B-04FA1ECC37C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457950" y="0"/>
            <a:ext cx="2686050" cy="982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Content Placeholder 1"/>
          <p:cNvSpPr>
            <a:spLocks noGrp="1"/>
          </p:cNvSpPr>
          <p:nvPr>
            <p:ph idx="1"/>
          </p:nvPr>
        </p:nvSpPr>
        <p:spPr>
          <a:xfrm>
            <a:off x="152400" y="1219200"/>
            <a:ext cx="8610600" cy="5105400"/>
          </a:xfrm>
        </p:spPr>
        <p:txBody>
          <a:bodyPr/>
          <a:lstStyle/>
          <a:p>
            <a:r>
              <a:rPr lang="en-IN" dirty="0"/>
              <a:t>To find the values on the grid points of B we need to interpolate from the values at the projected locations. </a:t>
            </a:r>
            <a:endParaRPr lang="en-IN" dirty="0" smtClean="0"/>
          </a:p>
          <a:p>
            <a:r>
              <a:rPr lang="en-IN" dirty="0" smtClean="0"/>
              <a:t>Finding </a:t>
            </a:r>
            <a:r>
              <a:rPr lang="en-IN" dirty="0"/>
              <a:t>the closest projected points to a given grid point can be computationally expensive</a:t>
            </a:r>
            <a:r>
              <a:rPr lang="en-IN" dirty="0" smtClean="0"/>
              <a:t>.</a:t>
            </a:r>
          </a:p>
          <a:p>
            <a:r>
              <a:rPr lang="en-IN" dirty="0"/>
              <a:t>Projecting the grid of B into the coordinate system of A maintains the known image values on a regular grid. This makes it simple to find the nearest points for each interpolation calculation</a:t>
            </a:r>
          </a:p>
        </p:txBody>
      </p:sp>
    </p:spTree>
    <p:extLst>
      <p:ext uri="{BB962C8B-B14F-4D97-AF65-F5344CB8AC3E}">
        <p14:creationId xmlns:p14="http://schemas.microsoft.com/office/powerpoint/2010/main" val="301366145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a:extLst>
              <a:ext uri="{FF2B5EF4-FFF2-40B4-BE49-F238E27FC236}">
                <a16:creationId xmlns:a16="http://schemas.microsoft.com/office/drawing/2014/main" xmlns="" id="{04CA587E-BB18-466B-BC22-4C78766B1A53}"/>
              </a:ext>
            </a:extLst>
          </p:cNvPr>
          <p:cNvSpPr>
            <a:spLocks noGrp="1"/>
          </p:cNvSpPr>
          <p:nvPr>
            <p:ph type="title"/>
          </p:nvPr>
        </p:nvSpPr>
        <p:spPr>
          <a:xfrm>
            <a:off x="0" y="0"/>
            <a:ext cx="6457950" cy="1066800"/>
          </a:xfrm>
        </p:spPr>
        <p:txBody>
          <a:bodyPr/>
          <a:lstStyle/>
          <a:p>
            <a:pPr marL="0" indent="0" algn="l">
              <a:buNone/>
            </a:pPr>
            <a:r>
              <a:rPr lang="en-IN" sz="3200" b="1" dirty="0" smtClean="0">
                <a:solidFill>
                  <a:srgbClr val="FF0000"/>
                </a:solidFill>
              </a:rPr>
              <a:t>Interpolation</a:t>
            </a:r>
            <a:endParaRPr lang="en-IN" sz="3200" b="1" dirty="0">
              <a:solidFill>
                <a:srgbClr val="FF0000"/>
              </a:solidFill>
            </a:endParaRPr>
          </a:p>
        </p:txBody>
      </p:sp>
      <p:pic>
        <p:nvPicPr>
          <p:cNvPr id="5124" name="Picture 3" descr="download.png">
            <a:extLst>
              <a:ext uri="{FF2B5EF4-FFF2-40B4-BE49-F238E27FC236}">
                <a16:creationId xmlns:a16="http://schemas.microsoft.com/office/drawing/2014/main" xmlns="" id="{ADDB3DC1-B7AD-4244-B13B-04FA1ECC37C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457950" y="0"/>
            <a:ext cx="2686050" cy="982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Content Placeholder 1"/>
          <p:cNvSpPr>
            <a:spLocks noGrp="1"/>
          </p:cNvSpPr>
          <p:nvPr>
            <p:ph idx="1"/>
          </p:nvPr>
        </p:nvSpPr>
        <p:spPr>
          <a:xfrm>
            <a:off x="152400" y="1219200"/>
            <a:ext cx="8915400" cy="5486400"/>
          </a:xfrm>
        </p:spPr>
        <p:txBody>
          <a:bodyPr/>
          <a:lstStyle/>
          <a:p>
            <a:r>
              <a:rPr lang="en-IN" dirty="0"/>
              <a:t>Let </a:t>
            </a:r>
            <a:r>
              <a:rPr lang="en-IN" dirty="0" err="1"/>
              <a:t>Qg</a:t>
            </a:r>
            <a:r>
              <a:rPr lang="en-IN" dirty="0"/>
              <a:t> be the homogeneous grid coordinates of B and let H be the transformation from A to B. </a:t>
            </a:r>
            <a:r>
              <a:rPr lang="en-IN" dirty="0" smtClean="0"/>
              <a:t>Then                                </a:t>
            </a:r>
          </a:p>
          <a:p>
            <a:pPr marL="0" indent="0">
              <a:buNone/>
            </a:pPr>
            <a:r>
              <a:rPr lang="en-IN" dirty="0" smtClean="0"/>
              <a:t>                    represents the </a:t>
            </a:r>
            <a:r>
              <a:rPr lang="en-IN" dirty="0"/>
              <a:t>projection from B to A. </a:t>
            </a:r>
            <a:endParaRPr lang="en-IN" dirty="0" smtClean="0"/>
          </a:p>
          <a:p>
            <a:r>
              <a:rPr lang="en-IN" dirty="0" smtClean="0"/>
              <a:t>We </a:t>
            </a:r>
            <a:r>
              <a:rPr lang="en-IN" dirty="0"/>
              <a:t>want to find the value at each point P given from the values on </a:t>
            </a:r>
            <a:r>
              <a:rPr lang="en-IN" dirty="0" err="1"/>
              <a:t>Pg</a:t>
            </a:r>
            <a:r>
              <a:rPr lang="en-IN" dirty="0"/>
              <a:t>, the homogeneous grid coordinates of A. </a:t>
            </a:r>
          </a:p>
        </p:txBody>
      </p:sp>
      <p:pic>
        <p:nvPicPr>
          <p:cNvPr id="4" name="Picture 3"/>
          <p:cNvPicPr>
            <a:picLocks noChangeAspect="1"/>
          </p:cNvPicPr>
          <p:nvPr/>
        </p:nvPicPr>
        <p:blipFill>
          <a:blip r:embed="rId4"/>
          <a:stretch>
            <a:fillRect/>
          </a:stretch>
        </p:blipFill>
        <p:spPr>
          <a:xfrm>
            <a:off x="457200" y="2438400"/>
            <a:ext cx="1547326" cy="381000"/>
          </a:xfrm>
          <a:prstGeom prst="rect">
            <a:avLst/>
          </a:prstGeom>
        </p:spPr>
      </p:pic>
      <p:pic>
        <p:nvPicPr>
          <p:cNvPr id="5" name="Picture 4"/>
          <p:cNvPicPr>
            <a:picLocks noChangeAspect="1"/>
          </p:cNvPicPr>
          <p:nvPr/>
        </p:nvPicPr>
        <p:blipFill>
          <a:blip r:embed="rId5"/>
          <a:stretch>
            <a:fillRect/>
          </a:stretch>
        </p:blipFill>
        <p:spPr>
          <a:xfrm>
            <a:off x="3463591" y="3948764"/>
            <a:ext cx="5543249" cy="2547621"/>
          </a:xfrm>
          <a:prstGeom prst="rect">
            <a:avLst/>
          </a:prstGeom>
        </p:spPr>
      </p:pic>
    </p:spTree>
    <p:extLst>
      <p:ext uri="{BB962C8B-B14F-4D97-AF65-F5344CB8AC3E}">
        <p14:creationId xmlns:p14="http://schemas.microsoft.com/office/powerpoint/2010/main" val="72918095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a:extLst>
              <a:ext uri="{FF2B5EF4-FFF2-40B4-BE49-F238E27FC236}">
                <a16:creationId xmlns:a16="http://schemas.microsoft.com/office/drawing/2014/main" xmlns="" id="{04CA587E-BB18-466B-BC22-4C78766B1A53}"/>
              </a:ext>
            </a:extLst>
          </p:cNvPr>
          <p:cNvSpPr>
            <a:spLocks noGrp="1"/>
          </p:cNvSpPr>
          <p:nvPr>
            <p:ph type="title"/>
          </p:nvPr>
        </p:nvSpPr>
        <p:spPr>
          <a:xfrm>
            <a:off x="0" y="0"/>
            <a:ext cx="6457950" cy="1066800"/>
          </a:xfrm>
        </p:spPr>
        <p:txBody>
          <a:bodyPr/>
          <a:lstStyle/>
          <a:p>
            <a:pPr marL="0" indent="0" algn="l">
              <a:buNone/>
            </a:pPr>
            <a:r>
              <a:rPr lang="en-IN" sz="3200" b="1" dirty="0" smtClean="0">
                <a:solidFill>
                  <a:srgbClr val="FF0000"/>
                </a:solidFill>
              </a:rPr>
              <a:t>Histogram</a:t>
            </a:r>
            <a:endParaRPr lang="en-IN" sz="3200" b="1" dirty="0">
              <a:solidFill>
                <a:srgbClr val="FF0000"/>
              </a:solidFill>
            </a:endParaRPr>
          </a:p>
        </p:txBody>
      </p:sp>
      <p:pic>
        <p:nvPicPr>
          <p:cNvPr id="5124" name="Picture 3" descr="download.png">
            <a:extLst>
              <a:ext uri="{FF2B5EF4-FFF2-40B4-BE49-F238E27FC236}">
                <a16:creationId xmlns:a16="http://schemas.microsoft.com/office/drawing/2014/main" xmlns="" id="{ADDB3DC1-B7AD-4244-B13B-04FA1ECC37C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457950" y="0"/>
            <a:ext cx="2686050" cy="982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Content Placeholder 1"/>
          <p:cNvSpPr>
            <a:spLocks noGrp="1"/>
          </p:cNvSpPr>
          <p:nvPr>
            <p:ph idx="1"/>
          </p:nvPr>
        </p:nvSpPr>
        <p:spPr>
          <a:xfrm>
            <a:off x="152400" y="1219200"/>
            <a:ext cx="8915400" cy="5486400"/>
          </a:xfrm>
        </p:spPr>
        <p:txBody>
          <a:bodyPr/>
          <a:lstStyle/>
          <a:p>
            <a:endParaRPr lang="en-IN" dirty="0"/>
          </a:p>
        </p:txBody>
      </p:sp>
      <p:pic>
        <p:nvPicPr>
          <p:cNvPr id="4" name="Picture 3"/>
          <p:cNvPicPr>
            <a:picLocks noChangeAspect="1"/>
          </p:cNvPicPr>
          <p:nvPr/>
        </p:nvPicPr>
        <p:blipFill>
          <a:blip r:embed="rId4"/>
          <a:stretch>
            <a:fillRect/>
          </a:stretch>
        </p:blipFill>
        <p:spPr>
          <a:xfrm>
            <a:off x="328612" y="1135063"/>
            <a:ext cx="8562975" cy="5314950"/>
          </a:xfrm>
          <a:prstGeom prst="rect">
            <a:avLst/>
          </a:prstGeom>
        </p:spPr>
      </p:pic>
    </p:spTree>
    <p:extLst>
      <p:ext uri="{BB962C8B-B14F-4D97-AF65-F5344CB8AC3E}">
        <p14:creationId xmlns:p14="http://schemas.microsoft.com/office/powerpoint/2010/main" val="369136669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a:extLst>
              <a:ext uri="{FF2B5EF4-FFF2-40B4-BE49-F238E27FC236}">
                <a16:creationId xmlns:a16="http://schemas.microsoft.com/office/drawing/2014/main" xmlns="" id="{04CA587E-BB18-466B-BC22-4C78766B1A53}"/>
              </a:ext>
            </a:extLst>
          </p:cNvPr>
          <p:cNvSpPr>
            <a:spLocks noGrp="1"/>
          </p:cNvSpPr>
          <p:nvPr>
            <p:ph type="title"/>
          </p:nvPr>
        </p:nvSpPr>
        <p:spPr>
          <a:xfrm>
            <a:off x="115503" y="-238943"/>
            <a:ext cx="6457950" cy="1066800"/>
          </a:xfrm>
        </p:spPr>
        <p:txBody>
          <a:bodyPr/>
          <a:lstStyle/>
          <a:p>
            <a:pPr marL="0" indent="0" algn="l">
              <a:buNone/>
            </a:pPr>
            <a:r>
              <a:rPr lang="en-IN" sz="3200" b="1" dirty="0" smtClean="0">
                <a:solidFill>
                  <a:srgbClr val="FF0000"/>
                </a:solidFill>
              </a:rPr>
              <a:t>Histogram</a:t>
            </a:r>
            <a:endParaRPr lang="en-IN" sz="3200" b="1" dirty="0">
              <a:solidFill>
                <a:srgbClr val="FF0000"/>
              </a:solidFill>
            </a:endParaRPr>
          </a:p>
        </p:txBody>
      </p:sp>
      <p:pic>
        <p:nvPicPr>
          <p:cNvPr id="5124" name="Picture 3" descr="download.png">
            <a:extLst>
              <a:ext uri="{FF2B5EF4-FFF2-40B4-BE49-F238E27FC236}">
                <a16:creationId xmlns:a16="http://schemas.microsoft.com/office/drawing/2014/main" xmlns="" id="{ADDB3DC1-B7AD-4244-B13B-04FA1ECC37C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457950" y="0"/>
            <a:ext cx="2686050" cy="982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Content Placeholder 2"/>
          <p:cNvPicPr>
            <a:picLocks noGrp="1" noChangeAspect="1"/>
          </p:cNvPicPr>
          <p:nvPr>
            <p:ph idx="1"/>
          </p:nvPr>
        </p:nvPicPr>
        <p:blipFill>
          <a:blip r:embed="rId4"/>
          <a:stretch>
            <a:fillRect/>
          </a:stretch>
        </p:blipFill>
        <p:spPr>
          <a:xfrm>
            <a:off x="762000" y="1046163"/>
            <a:ext cx="7848600" cy="5486400"/>
          </a:xfrm>
          <a:prstGeom prst="rect">
            <a:avLst/>
          </a:prstGeom>
        </p:spPr>
      </p:pic>
    </p:spTree>
    <p:extLst>
      <p:ext uri="{BB962C8B-B14F-4D97-AF65-F5344CB8AC3E}">
        <p14:creationId xmlns:p14="http://schemas.microsoft.com/office/powerpoint/2010/main" val="278332006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a:extLst>
              <a:ext uri="{FF2B5EF4-FFF2-40B4-BE49-F238E27FC236}">
                <a16:creationId xmlns:a16="http://schemas.microsoft.com/office/drawing/2014/main" xmlns="" id="{04CA587E-BB18-466B-BC22-4C78766B1A53}"/>
              </a:ext>
            </a:extLst>
          </p:cNvPr>
          <p:cNvSpPr>
            <a:spLocks noGrp="1"/>
          </p:cNvSpPr>
          <p:nvPr>
            <p:ph type="title"/>
          </p:nvPr>
        </p:nvSpPr>
        <p:spPr>
          <a:xfrm>
            <a:off x="0" y="0"/>
            <a:ext cx="6457950" cy="1066800"/>
          </a:xfrm>
        </p:spPr>
        <p:txBody>
          <a:bodyPr/>
          <a:lstStyle/>
          <a:p>
            <a:pPr marL="0" indent="0" algn="l">
              <a:buNone/>
            </a:pPr>
            <a:r>
              <a:rPr lang="en-IN" sz="3600" b="1" dirty="0" smtClean="0">
                <a:solidFill>
                  <a:srgbClr val="FF0000"/>
                </a:solidFill>
              </a:rPr>
              <a:t>Histogram</a:t>
            </a:r>
            <a:endParaRPr lang="en-IN" sz="3600" b="1" dirty="0">
              <a:solidFill>
                <a:srgbClr val="FF0000"/>
              </a:solidFill>
            </a:endParaRPr>
          </a:p>
        </p:txBody>
      </p:sp>
      <p:pic>
        <p:nvPicPr>
          <p:cNvPr id="5124" name="Picture 3" descr="download.png">
            <a:extLst>
              <a:ext uri="{FF2B5EF4-FFF2-40B4-BE49-F238E27FC236}">
                <a16:creationId xmlns:a16="http://schemas.microsoft.com/office/drawing/2014/main" xmlns="" id="{ADDB3DC1-B7AD-4244-B13B-04FA1ECC37C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457950" y="0"/>
            <a:ext cx="2686050" cy="982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Content Placeholder 1"/>
          <p:cNvSpPr>
            <a:spLocks noGrp="1"/>
          </p:cNvSpPr>
          <p:nvPr>
            <p:ph idx="1"/>
          </p:nvPr>
        </p:nvSpPr>
        <p:spPr>
          <a:xfrm>
            <a:off x="152400" y="1219200"/>
            <a:ext cx="8915400" cy="5486400"/>
          </a:xfrm>
        </p:spPr>
        <p:txBody>
          <a:bodyPr/>
          <a:lstStyle/>
          <a:p>
            <a:endParaRPr lang="en-IN" dirty="0"/>
          </a:p>
        </p:txBody>
      </p:sp>
      <p:pic>
        <p:nvPicPr>
          <p:cNvPr id="3" name="Picture 2"/>
          <p:cNvPicPr>
            <a:picLocks noChangeAspect="1"/>
          </p:cNvPicPr>
          <p:nvPr/>
        </p:nvPicPr>
        <p:blipFill>
          <a:blip r:embed="rId4"/>
          <a:stretch>
            <a:fillRect/>
          </a:stretch>
        </p:blipFill>
        <p:spPr>
          <a:xfrm>
            <a:off x="28876" y="1219200"/>
            <a:ext cx="8839199" cy="5119688"/>
          </a:xfrm>
          <a:prstGeom prst="rect">
            <a:avLst/>
          </a:prstGeom>
        </p:spPr>
      </p:pic>
    </p:spTree>
    <p:extLst>
      <p:ext uri="{BB962C8B-B14F-4D97-AF65-F5344CB8AC3E}">
        <p14:creationId xmlns:p14="http://schemas.microsoft.com/office/powerpoint/2010/main" val="178777235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a:extLst>
              <a:ext uri="{FF2B5EF4-FFF2-40B4-BE49-F238E27FC236}">
                <a16:creationId xmlns:a16="http://schemas.microsoft.com/office/drawing/2014/main" xmlns="" id="{04CA587E-BB18-466B-BC22-4C78766B1A53}"/>
              </a:ext>
            </a:extLst>
          </p:cNvPr>
          <p:cNvSpPr>
            <a:spLocks noGrp="1"/>
          </p:cNvSpPr>
          <p:nvPr>
            <p:ph type="title"/>
          </p:nvPr>
        </p:nvSpPr>
        <p:spPr>
          <a:xfrm>
            <a:off x="0" y="-84137"/>
            <a:ext cx="6457950" cy="1066800"/>
          </a:xfrm>
        </p:spPr>
        <p:txBody>
          <a:bodyPr/>
          <a:lstStyle/>
          <a:p>
            <a:pPr marL="0" indent="0" algn="l">
              <a:buNone/>
            </a:pPr>
            <a:r>
              <a:rPr lang="en-IN" sz="3200" b="1" dirty="0" smtClean="0">
                <a:solidFill>
                  <a:srgbClr val="FF0000"/>
                </a:solidFill>
              </a:rPr>
              <a:t>Histogram Equalization</a:t>
            </a:r>
            <a:endParaRPr lang="en-IN" sz="3200" b="1" dirty="0">
              <a:solidFill>
                <a:srgbClr val="FF0000"/>
              </a:solidFill>
            </a:endParaRPr>
          </a:p>
        </p:txBody>
      </p:sp>
      <p:pic>
        <p:nvPicPr>
          <p:cNvPr id="5124" name="Picture 3" descr="download.png">
            <a:extLst>
              <a:ext uri="{FF2B5EF4-FFF2-40B4-BE49-F238E27FC236}">
                <a16:creationId xmlns:a16="http://schemas.microsoft.com/office/drawing/2014/main" xmlns="" id="{ADDB3DC1-B7AD-4244-B13B-04FA1ECC37C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457950" y="0"/>
            <a:ext cx="2686050" cy="982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Content Placeholder 1"/>
          <p:cNvSpPr>
            <a:spLocks noGrp="1"/>
          </p:cNvSpPr>
          <p:nvPr>
            <p:ph idx="1"/>
          </p:nvPr>
        </p:nvSpPr>
        <p:spPr>
          <a:xfrm>
            <a:off x="211756" y="1066800"/>
            <a:ext cx="8915400" cy="5486400"/>
          </a:xfrm>
        </p:spPr>
        <p:txBody>
          <a:bodyPr/>
          <a:lstStyle/>
          <a:p>
            <a:r>
              <a:rPr lang="en-IN" dirty="0"/>
              <a:t>Histogram equalization is used for equalizing all the pixel values of an </a:t>
            </a:r>
            <a:r>
              <a:rPr lang="en-IN" dirty="0" smtClean="0"/>
              <a:t>image.</a:t>
            </a:r>
          </a:p>
          <a:p>
            <a:r>
              <a:rPr lang="en-IN" dirty="0" smtClean="0"/>
              <a:t>Transformation </a:t>
            </a:r>
            <a:r>
              <a:rPr lang="en-IN" dirty="0"/>
              <a:t>is done in such a way that uniform flattened histogram is produced.</a:t>
            </a:r>
          </a:p>
          <a:p>
            <a:r>
              <a:rPr lang="en-IN" dirty="0"/>
              <a:t>Histogram equalization increases the dynamic range of pixel values and makes an equal count of pixels at each level which produces a flat histogram with high contrast image.</a:t>
            </a:r>
          </a:p>
          <a:p>
            <a:pPr marL="0" indent="0">
              <a:buNone/>
            </a:pPr>
            <a:endParaRPr lang="en-IN" dirty="0"/>
          </a:p>
        </p:txBody>
      </p:sp>
    </p:spTree>
    <p:extLst>
      <p:ext uri="{BB962C8B-B14F-4D97-AF65-F5344CB8AC3E}">
        <p14:creationId xmlns:p14="http://schemas.microsoft.com/office/powerpoint/2010/main" val="146846656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a:extLst>
              <a:ext uri="{FF2B5EF4-FFF2-40B4-BE49-F238E27FC236}">
                <a16:creationId xmlns:a16="http://schemas.microsoft.com/office/drawing/2014/main" xmlns="" id="{04CA587E-BB18-466B-BC22-4C78766B1A53}"/>
              </a:ext>
            </a:extLst>
          </p:cNvPr>
          <p:cNvSpPr>
            <a:spLocks noGrp="1"/>
          </p:cNvSpPr>
          <p:nvPr>
            <p:ph type="title"/>
          </p:nvPr>
        </p:nvSpPr>
        <p:spPr>
          <a:xfrm>
            <a:off x="0" y="0"/>
            <a:ext cx="6457950" cy="1066800"/>
          </a:xfrm>
        </p:spPr>
        <p:txBody>
          <a:bodyPr/>
          <a:lstStyle/>
          <a:p>
            <a:pPr marL="0" indent="0" algn="l">
              <a:buNone/>
            </a:pPr>
            <a:r>
              <a:rPr lang="en-IN" sz="3200" b="1" dirty="0" smtClean="0">
                <a:solidFill>
                  <a:srgbClr val="FF0000"/>
                </a:solidFill>
              </a:rPr>
              <a:t>Histogram Equalization</a:t>
            </a:r>
            <a:endParaRPr lang="en-IN" sz="3200" b="1" dirty="0">
              <a:solidFill>
                <a:srgbClr val="FF0000"/>
              </a:solidFill>
            </a:endParaRPr>
          </a:p>
        </p:txBody>
      </p:sp>
      <p:pic>
        <p:nvPicPr>
          <p:cNvPr id="5124" name="Picture 3" descr="download.png">
            <a:extLst>
              <a:ext uri="{FF2B5EF4-FFF2-40B4-BE49-F238E27FC236}">
                <a16:creationId xmlns:a16="http://schemas.microsoft.com/office/drawing/2014/main" xmlns="" id="{ADDB3DC1-B7AD-4244-B13B-04FA1ECC37C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457950" y="0"/>
            <a:ext cx="2686050" cy="982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Content Placeholder 1"/>
          <p:cNvSpPr>
            <a:spLocks noGrp="1"/>
          </p:cNvSpPr>
          <p:nvPr>
            <p:ph idx="1"/>
          </p:nvPr>
        </p:nvSpPr>
        <p:spPr>
          <a:xfrm>
            <a:off x="152400" y="1219200"/>
            <a:ext cx="8915400" cy="5486400"/>
          </a:xfrm>
        </p:spPr>
        <p:txBody>
          <a:bodyPr/>
          <a:lstStyle/>
          <a:p>
            <a:endParaRPr lang="en-IN" dirty="0"/>
          </a:p>
        </p:txBody>
      </p:sp>
      <p:pic>
        <p:nvPicPr>
          <p:cNvPr id="3" name="Picture 2"/>
          <p:cNvPicPr>
            <a:picLocks noChangeAspect="1"/>
          </p:cNvPicPr>
          <p:nvPr/>
        </p:nvPicPr>
        <p:blipFill>
          <a:blip r:embed="rId4"/>
          <a:stretch>
            <a:fillRect/>
          </a:stretch>
        </p:blipFill>
        <p:spPr>
          <a:xfrm>
            <a:off x="304800" y="1303337"/>
            <a:ext cx="8610600" cy="5021263"/>
          </a:xfrm>
          <a:prstGeom prst="rect">
            <a:avLst/>
          </a:prstGeom>
        </p:spPr>
      </p:pic>
    </p:spTree>
    <p:extLst>
      <p:ext uri="{BB962C8B-B14F-4D97-AF65-F5344CB8AC3E}">
        <p14:creationId xmlns:p14="http://schemas.microsoft.com/office/powerpoint/2010/main" val="355867419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a:extLst>
              <a:ext uri="{FF2B5EF4-FFF2-40B4-BE49-F238E27FC236}">
                <a16:creationId xmlns:a16="http://schemas.microsoft.com/office/drawing/2014/main" xmlns="" id="{04CA587E-BB18-466B-BC22-4C78766B1A53}"/>
              </a:ext>
            </a:extLst>
          </p:cNvPr>
          <p:cNvSpPr>
            <a:spLocks noGrp="1"/>
          </p:cNvSpPr>
          <p:nvPr>
            <p:ph type="title"/>
          </p:nvPr>
        </p:nvSpPr>
        <p:spPr>
          <a:xfrm>
            <a:off x="0" y="0"/>
            <a:ext cx="6457950" cy="1066800"/>
          </a:xfrm>
        </p:spPr>
        <p:txBody>
          <a:bodyPr/>
          <a:lstStyle/>
          <a:p>
            <a:pPr marL="0" indent="0" algn="l">
              <a:buNone/>
            </a:pPr>
            <a:r>
              <a:rPr lang="en-IN" sz="3200" b="1" dirty="0" smtClean="0">
                <a:solidFill>
                  <a:srgbClr val="FF0000"/>
                </a:solidFill>
              </a:rPr>
              <a:t>Histogram Equalization</a:t>
            </a:r>
            <a:endParaRPr lang="en-IN" sz="3200" b="1" dirty="0">
              <a:solidFill>
                <a:srgbClr val="FF0000"/>
              </a:solidFill>
            </a:endParaRPr>
          </a:p>
        </p:txBody>
      </p:sp>
      <p:pic>
        <p:nvPicPr>
          <p:cNvPr id="5124" name="Picture 3" descr="download.png">
            <a:extLst>
              <a:ext uri="{FF2B5EF4-FFF2-40B4-BE49-F238E27FC236}">
                <a16:creationId xmlns:a16="http://schemas.microsoft.com/office/drawing/2014/main" xmlns="" id="{ADDB3DC1-B7AD-4244-B13B-04FA1ECC37C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457950" y="0"/>
            <a:ext cx="2686050" cy="982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p:cNvPicPr>
            <a:picLocks noChangeAspect="1"/>
          </p:cNvPicPr>
          <p:nvPr/>
        </p:nvPicPr>
        <p:blipFill>
          <a:blip r:embed="rId4"/>
          <a:stretch>
            <a:fillRect/>
          </a:stretch>
        </p:blipFill>
        <p:spPr>
          <a:xfrm>
            <a:off x="381000" y="1012341"/>
            <a:ext cx="8439150" cy="5484712"/>
          </a:xfrm>
          <a:prstGeom prst="rect">
            <a:avLst/>
          </a:prstGeom>
        </p:spPr>
      </p:pic>
    </p:spTree>
    <p:extLst>
      <p:ext uri="{BB962C8B-B14F-4D97-AF65-F5344CB8AC3E}">
        <p14:creationId xmlns:p14="http://schemas.microsoft.com/office/powerpoint/2010/main" val="3634453487"/>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a:extLst>
              <a:ext uri="{FF2B5EF4-FFF2-40B4-BE49-F238E27FC236}">
                <a16:creationId xmlns:a16="http://schemas.microsoft.com/office/drawing/2014/main" xmlns="" id="{04CA587E-BB18-466B-BC22-4C78766B1A53}"/>
              </a:ext>
            </a:extLst>
          </p:cNvPr>
          <p:cNvSpPr>
            <a:spLocks noGrp="1"/>
          </p:cNvSpPr>
          <p:nvPr>
            <p:ph type="title"/>
          </p:nvPr>
        </p:nvSpPr>
        <p:spPr>
          <a:xfrm>
            <a:off x="0" y="0"/>
            <a:ext cx="6457950" cy="1066800"/>
          </a:xfrm>
        </p:spPr>
        <p:txBody>
          <a:bodyPr/>
          <a:lstStyle/>
          <a:p>
            <a:pPr marL="0" indent="0" algn="l">
              <a:buNone/>
            </a:pPr>
            <a:r>
              <a:rPr lang="en-IN" sz="3200" b="1" dirty="0" smtClean="0">
                <a:solidFill>
                  <a:srgbClr val="FF0000"/>
                </a:solidFill>
              </a:rPr>
              <a:t>Applications of Histogram</a:t>
            </a:r>
            <a:endParaRPr lang="en-IN" sz="3200" b="1" dirty="0">
              <a:solidFill>
                <a:srgbClr val="FF0000"/>
              </a:solidFill>
            </a:endParaRPr>
          </a:p>
        </p:txBody>
      </p:sp>
      <p:pic>
        <p:nvPicPr>
          <p:cNvPr id="5124" name="Picture 3" descr="download.png">
            <a:extLst>
              <a:ext uri="{FF2B5EF4-FFF2-40B4-BE49-F238E27FC236}">
                <a16:creationId xmlns:a16="http://schemas.microsoft.com/office/drawing/2014/main" xmlns="" id="{ADDB3DC1-B7AD-4244-B13B-04FA1ECC37C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457950" y="0"/>
            <a:ext cx="2686050" cy="982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Content Placeholder 1"/>
          <p:cNvSpPr>
            <a:spLocks noGrp="1"/>
          </p:cNvSpPr>
          <p:nvPr>
            <p:ph idx="1"/>
          </p:nvPr>
        </p:nvSpPr>
        <p:spPr>
          <a:xfrm>
            <a:off x="152400" y="1219200"/>
            <a:ext cx="8915400" cy="5486400"/>
          </a:xfrm>
        </p:spPr>
        <p:txBody>
          <a:bodyPr/>
          <a:lstStyle/>
          <a:p>
            <a:r>
              <a:rPr lang="en-IN" sz="2400" dirty="0"/>
              <a:t>In digital image processing, histograms are used for simple calculations in software.</a:t>
            </a:r>
          </a:p>
          <a:p>
            <a:r>
              <a:rPr lang="en-IN" sz="2400" dirty="0"/>
              <a:t>It is used to analyze an image. Properties of an image can be predicted by the detailed study of the histogram.</a:t>
            </a:r>
          </a:p>
          <a:p>
            <a:r>
              <a:rPr lang="en-IN" sz="2400" dirty="0"/>
              <a:t>The brightness of the image can be adjusted by having the details of its histogram.</a:t>
            </a:r>
          </a:p>
          <a:p>
            <a:r>
              <a:rPr lang="en-IN" sz="2400" dirty="0"/>
              <a:t>The contrast of the image can be adjusted according to the need by having details of the x-axis of a histogram.</a:t>
            </a:r>
          </a:p>
          <a:p>
            <a:r>
              <a:rPr lang="en-IN" sz="2400" dirty="0"/>
              <a:t>It is used for image equalization. Gray level intensities are expanded along the x-axis to produce a high contrast image.</a:t>
            </a:r>
          </a:p>
          <a:p>
            <a:r>
              <a:rPr lang="en-IN" sz="2400" dirty="0"/>
              <a:t>Histograms are used in thresholding as it improves the appearance of the image</a:t>
            </a:r>
          </a:p>
          <a:p>
            <a:endParaRPr lang="en-IN" sz="2000" dirty="0"/>
          </a:p>
        </p:txBody>
      </p:sp>
    </p:spTree>
    <p:extLst>
      <p:ext uri="{BB962C8B-B14F-4D97-AF65-F5344CB8AC3E}">
        <p14:creationId xmlns:p14="http://schemas.microsoft.com/office/powerpoint/2010/main" val="302265585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a:extLst>
              <a:ext uri="{FF2B5EF4-FFF2-40B4-BE49-F238E27FC236}">
                <a16:creationId xmlns:a16="http://schemas.microsoft.com/office/drawing/2014/main" xmlns="" id="{04CA587E-BB18-466B-BC22-4C78766B1A53}"/>
              </a:ext>
            </a:extLst>
          </p:cNvPr>
          <p:cNvSpPr>
            <a:spLocks noGrp="1"/>
          </p:cNvSpPr>
          <p:nvPr>
            <p:ph type="title"/>
          </p:nvPr>
        </p:nvSpPr>
        <p:spPr>
          <a:xfrm>
            <a:off x="0" y="0"/>
            <a:ext cx="6457950" cy="1066800"/>
          </a:xfrm>
        </p:spPr>
        <p:txBody>
          <a:bodyPr/>
          <a:lstStyle/>
          <a:p>
            <a:pPr marL="0" indent="0">
              <a:buNone/>
            </a:pPr>
            <a:r>
              <a:rPr lang="en-IN" sz="3200" b="1" dirty="0">
                <a:solidFill>
                  <a:srgbClr val="FF0000"/>
                </a:solidFill>
              </a:rPr>
              <a:t>Types of Images </a:t>
            </a:r>
          </a:p>
        </p:txBody>
      </p:sp>
      <p:sp>
        <p:nvSpPr>
          <p:cNvPr id="3" name="Content Placeholder 2">
            <a:extLst>
              <a:ext uri="{FF2B5EF4-FFF2-40B4-BE49-F238E27FC236}">
                <a16:creationId xmlns:a16="http://schemas.microsoft.com/office/drawing/2014/main" xmlns="" id="{F21376E6-9C59-4767-8011-7B2A690485DB}"/>
              </a:ext>
            </a:extLst>
          </p:cNvPr>
          <p:cNvSpPr>
            <a:spLocks noGrp="1"/>
          </p:cNvSpPr>
          <p:nvPr>
            <p:ph idx="1"/>
          </p:nvPr>
        </p:nvSpPr>
        <p:spPr>
          <a:xfrm>
            <a:off x="0" y="1143000"/>
            <a:ext cx="9144000" cy="5384533"/>
          </a:xfrm>
        </p:spPr>
        <p:txBody>
          <a:bodyPr rtlCol="0">
            <a:normAutofit lnSpcReduction="10000"/>
          </a:bodyPr>
          <a:lstStyle/>
          <a:p>
            <a:pPr marL="0" indent="0">
              <a:buNone/>
            </a:pPr>
            <a:r>
              <a:rPr lang="en-IN" b="1" dirty="0" smtClean="0"/>
              <a:t>Binary </a:t>
            </a:r>
            <a:r>
              <a:rPr lang="en-IN" b="1" dirty="0"/>
              <a:t>Images</a:t>
            </a:r>
          </a:p>
          <a:p>
            <a:r>
              <a:rPr lang="en-IN" dirty="0"/>
              <a:t>It is the simplest type of image. </a:t>
            </a:r>
            <a:r>
              <a:rPr lang="en-IN" dirty="0" smtClean="0"/>
              <a:t>Also called as </a:t>
            </a:r>
            <a:r>
              <a:rPr lang="en-IN" b="1" dirty="0"/>
              <a:t>silhouette</a:t>
            </a:r>
            <a:r>
              <a:rPr lang="en-IN" dirty="0"/>
              <a:t> image</a:t>
            </a:r>
            <a:endParaRPr lang="en-IN" dirty="0" smtClean="0"/>
          </a:p>
          <a:p>
            <a:r>
              <a:rPr lang="en-IN" dirty="0" smtClean="0"/>
              <a:t>It </a:t>
            </a:r>
            <a:r>
              <a:rPr lang="en-IN" dirty="0"/>
              <a:t>takes only two values </a:t>
            </a:r>
            <a:r>
              <a:rPr lang="en-IN" dirty="0" err="1"/>
              <a:t>i.e</a:t>
            </a:r>
            <a:r>
              <a:rPr lang="en-IN" dirty="0"/>
              <a:t>, </a:t>
            </a:r>
            <a:r>
              <a:rPr lang="en-IN" b="1" dirty="0"/>
              <a:t>Black </a:t>
            </a:r>
            <a:r>
              <a:rPr lang="en-IN" dirty="0"/>
              <a:t>and </a:t>
            </a:r>
            <a:r>
              <a:rPr lang="en-IN" b="1" dirty="0"/>
              <a:t>White</a:t>
            </a:r>
            <a:r>
              <a:rPr lang="en-IN" dirty="0"/>
              <a:t> or 0 and 1. </a:t>
            </a:r>
            <a:endParaRPr lang="en-IN" dirty="0" smtClean="0"/>
          </a:p>
          <a:p>
            <a:r>
              <a:rPr lang="en-IN" dirty="0" smtClean="0"/>
              <a:t>The </a:t>
            </a:r>
            <a:r>
              <a:rPr lang="en-IN" dirty="0"/>
              <a:t>binary image consists of a 1-bit image and it takes only 1 binary digit to represent a pixel. </a:t>
            </a:r>
            <a:endParaRPr lang="en-IN" dirty="0" smtClean="0"/>
          </a:p>
          <a:p>
            <a:r>
              <a:rPr lang="en-IN" dirty="0" smtClean="0"/>
              <a:t>Binary </a:t>
            </a:r>
            <a:r>
              <a:rPr lang="en-IN" dirty="0"/>
              <a:t>images are mostly used for general shape or outline.</a:t>
            </a:r>
          </a:p>
          <a:p>
            <a:r>
              <a:rPr lang="en-IN" b="1" dirty="0"/>
              <a:t>For Example:</a:t>
            </a:r>
            <a:r>
              <a:rPr lang="en-IN" dirty="0"/>
              <a:t> Optical Character Recognition (OCR).</a:t>
            </a:r>
          </a:p>
          <a:p>
            <a:endParaRPr lang="en-IN" dirty="0"/>
          </a:p>
        </p:txBody>
      </p:sp>
      <p:pic>
        <p:nvPicPr>
          <p:cNvPr id="5124" name="Picture 3" descr="download.png">
            <a:extLst>
              <a:ext uri="{FF2B5EF4-FFF2-40B4-BE49-F238E27FC236}">
                <a16:creationId xmlns:a16="http://schemas.microsoft.com/office/drawing/2014/main" xmlns="" id="{ADDB3DC1-B7AD-4244-B13B-04FA1ECC37C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457950" y="0"/>
            <a:ext cx="2686050" cy="982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77605354"/>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a:extLst>
              <a:ext uri="{FF2B5EF4-FFF2-40B4-BE49-F238E27FC236}">
                <a16:creationId xmlns:a16="http://schemas.microsoft.com/office/drawing/2014/main" xmlns="" id="{04CA587E-BB18-466B-BC22-4C78766B1A53}"/>
              </a:ext>
            </a:extLst>
          </p:cNvPr>
          <p:cNvSpPr>
            <a:spLocks noGrp="1"/>
          </p:cNvSpPr>
          <p:nvPr>
            <p:ph type="title"/>
          </p:nvPr>
        </p:nvSpPr>
        <p:spPr>
          <a:xfrm>
            <a:off x="0" y="0"/>
            <a:ext cx="6457950" cy="1066800"/>
          </a:xfrm>
        </p:spPr>
        <p:txBody>
          <a:bodyPr/>
          <a:lstStyle/>
          <a:p>
            <a:pPr marL="0" indent="0" algn="l">
              <a:buNone/>
            </a:pPr>
            <a:r>
              <a:rPr lang="en-IN" sz="3200" b="1" dirty="0" smtClean="0">
                <a:solidFill>
                  <a:srgbClr val="FF0000"/>
                </a:solidFill>
              </a:rPr>
              <a:t>Sampling &amp; Quantization</a:t>
            </a:r>
            <a:endParaRPr lang="en-IN" sz="3200" b="1" dirty="0">
              <a:solidFill>
                <a:srgbClr val="FF0000"/>
              </a:solidFill>
            </a:endParaRPr>
          </a:p>
        </p:txBody>
      </p:sp>
      <p:pic>
        <p:nvPicPr>
          <p:cNvPr id="5124" name="Picture 3" descr="download.png">
            <a:extLst>
              <a:ext uri="{FF2B5EF4-FFF2-40B4-BE49-F238E27FC236}">
                <a16:creationId xmlns:a16="http://schemas.microsoft.com/office/drawing/2014/main" xmlns="" id="{ADDB3DC1-B7AD-4244-B13B-04FA1ECC37C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457950" y="0"/>
            <a:ext cx="2686050" cy="982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p:cNvPicPr>
            <a:picLocks noChangeAspect="1"/>
          </p:cNvPicPr>
          <p:nvPr/>
        </p:nvPicPr>
        <p:blipFill>
          <a:blip r:embed="rId4"/>
          <a:stretch>
            <a:fillRect/>
          </a:stretch>
        </p:blipFill>
        <p:spPr>
          <a:xfrm>
            <a:off x="228600" y="982663"/>
            <a:ext cx="8711815" cy="5486400"/>
          </a:xfrm>
          <a:prstGeom prst="rect">
            <a:avLst/>
          </a:prstGeom>
        </p:spPr>
      </p:pic>
    </p:spTree>
    <p:extLst>
      <p:ext uri="{BB962C8B-B14F-4D97-AF65-F5344CB8AC3E}">
        <p14:creationId xmlns:p14="http://schemas.microsoft.com/office/powerpoint/2010/main" val="3175622062"/>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a:extLst>
              <a:ext uri="{FF2B5EF4-FFF2-40B4-BE49-F238E27FC236}">
                <a16:creationId xmlns:a16="http://schemas.microsoft.com/office/drawing/2014/main" xmlns="" id="{04CA587E-BB18-466B-BC22-4C78766B1A53}"/>
              </a:ext>
            </a:extLst>
          </p:cNvPr>
          <p:cNvSpPr>
            <a:spLocks noGrp="1"/>
          </p:cNvSpPr>
          <p:nvPr>
            <p:ph type="title"/>
          </p:nvPr>
        </p:nvSpPr>
        <p:spPr>
          <a:xfrm>
            <a:off x="0" y="0"/>
            <a:ext cx="6457950" cy="1066800"/>
          </a:xfrm>
        </p:spPr>
        <p:txBody>
          <a:bodyPr/>
          <a:lstStyle/>
          <a:p>
            <a:pPr marL="0" indent="0" algn="l">
              <a:buNone/>
            </a:pPr>
            <a:r>
              <a:rPr lang="en-IN" sz="3200" b="1" dirty="0" smtClean="0">
                <a:solidFill>
                  <a:srgbClr val="FF0000"/>
                </a:solidFill>
              </a:rPr>
              <a:t>Types of Neighbourhood</a:t>
            </a:r>
            <a:endParaRPr lang="en-IN" sz="3200" b="1" dirty="0">
              <a:solidFill>
                <a:srgbClr val="FF0000"/>
              </a:solidFill>
            </a:endParaRPr>
          </a:p>
        </p:txBody>
      </p:sp>
      <p:pic>
        <p:nvPicPr>
          <p:cNvPr id="5124" name="Picture 3" descr="download.png">
            <a:extLst>
              <a:ext uri="{FF2B5EF4-FFF2-40B4-BE49-F238E27FC236}">
                <a16:creationId xmlns:a16="http://schemas.microsoft.com/office/drawing/2014/main" xmlns="" id="{ADDB3DC1-B7AD-4244-B13B-04FA1ECC37C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457950" y="0"/>
            <a:ext cx="2686050" cy="982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p:cNvPicPr>
            <a:picLocks noChangeAspect="1"/>
          </p:cNvPicPr>
          <p:nvPr/>
        </p:nvPicPr>
        <p:blipFill>
          <a:blip r:embed="rId4"/>
          <a:stretch>
            <a:fillRect/>
          </a:stretch>
        </p:blipFill>
        <p:spPr>
          <a:xfrm>
            <a:off x="152401" y="1143000"/>
            <a:ext cx="8686800" cy="5334000"/>
          </a:xfrm>
          <a:prstGeom prst="rect">
            <a:avLst/>
          </a:prstGeom>
        </p:spPr>
      </p:pic>
    </p:spTree>
    <p:extLst>
      <p:ext uri="{BB962C8B-B14F-4D97-AF65-F5344CB8AC3E}">
        <p14:creationId xmlns:p14="http://schemas.microsoft.com/office/powerpoint/2010/main" val="2137849578"/>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a:extLst>
              <a:ext uri="{FF2B5EF4-FFF2-40B4-BE49-F238E27FC236}">
                <a16:creationId xmlns:a16="http://schemas.microsoft.com/office/drawing/2014/main" xmlns="" id="{04CA587E-BB18-466B-BC22-4C78766B1A53}"/>
              </a:ext>
            </a:extLst>
          </p:cNvPr>
          <p:cNvSpPr>
            <a:spLocks noGrp="1"/>
          </p:cNvSpPr>
          <p:nvPr>
            <p:ph type="title"/>
          </p:nvPr>
        </p:nvSpPr>
        <p:spPr>
          <a:xfrm>
            <a:off x="0" y="0"/>
            <a:ext cx="6457950" cy="1066800"/>
          </a:xfrm>
        </p:spPr>
        <p:txBody>
          <a:bodyPr/>
          <a:lstStyle/>
          <a:p>
            <a:pPr marL="0" indent="0" algn="l">
              <a:buNone/>
            </a:pPr>
            <a:r>
              <a:rPr lang="en-IN" sz="3200" b="1" dirty="0" smtClean="0">
                <a:solidFill>
                  <a:srgbClr val="FF0000"/>
                </a:solidFill>
              </a:rPr>
              <a:t>Types of Neighbourhood</a:t>
            </a:r>
            <a:endParaRPr lang="en-IN" sz="3200" b="1" dirty="0">
              <a:solidFill>
                <a:srgbClr val="FF0000"/>
              </a:solidFill>
            </a:endParaRPr>
          </a:p>
        </p:txBody>
      </p:sp>
      <p:pic>
        <p:nvPicPr>
          <p:cNvPr id="5124" name="Picture 3" descr="download.png">
            <a:extLst>
              <a:ext uri="{FF2B5EF4-FFF2-40B4-BE49-F238E27FC236}">
                <a16:creationId xmlns:a16="http://schemas.microsoft.com/office/drawing/2014/main" xmlns="" id="{ADDB3DC1-B7AD-4244-B13B-04FA1ECC37C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457950" y="0"/>
            <a:ext cx="2686050" cy="982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p:cNvPicPr>
            <a:picLocks noChangeAspect="1"/>
          </p:cNvPicPr>
          <p:nvPr/>
        </p:nvPicPr>
        <p:blipFill>
          <a:blip r:embed="rId4"/>
          <a:stretch>
            <a:fillRect/>
          </a:stretch>
        </p:blipFill>
        <p:spPr>
          <a:xfrm>
            <a:off x="228600" y="1143000"/>
            <a:ext cx="8610600" cy="5562600"/>
          </a:xfrm>
          <a:prstGeom prst="rect">
            <a:avLst/>
          </a:prstGeom>
        </p:spPr>
      </p:pic>
    </p:spTree>
    <p:extLst>
      <p:ext uri="{BB962C8B-B14F-4D97-AF65-F5344CB8AC3E}">
        <p14:creationId xmlns:p14="http://schemas.microsoft.com/office/powerpoint/2010/main" val="2147634907"/>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a:extLst>
              <a:ext uri="{FF2B5EF4-FFF2-40B4-BE49-F238E27FC236}">
                <a16:creationId xmlns:a16="http://schemas.microsoft.com/office/drawing/2014/main" xmlns="" id="{04CA587E-BB18-466B-BC22-4C78766B1A53}"/>
              </a:ext>
            </a:extLst>
          </p:cNvPr>
          <p:cNvSpPr>
            <a:spLocks noGrp="1"/>
          </p:cNvSpPr>
          <p:nvPr>
            <p:ph type="title"/>
          </p:nvPr>
        </p:nvSpPr>
        <p:spPr>
          <a:xfrm>
            <a:off x="0" y="0"/>
            <a:ext cx="6457950" cy="1066800"/>
          </a:xfrm>
        </p:spPr>
        <p:txBody>
          <a:bodyPr/>
          <a:lstStyle/>
          <a:p>
            <a:pPr marL="0" indent="0" algn="l">
              <a:buNone/>
            </a:pPr>
            <a:r>
              <a:rPr lang="en-IN" sz="3200" b="1" dirty="0" smtClean="0">
                <a:solidFill>
                  <a:srgbClr val="FF0000"/>
                </a:solidFill>
              </a:rPr>
              <a:t>Types of Neighbourhood</a:t>
            </a:r>
            <a:endParaRPr lang="en-IN" sz="3200" b="1" dirty="0">
              <a:solidFill>
                <a:srgbClr val="FF0000"/>
              </a:solidFill>
            </a:endParaRPr>
          </a:p>
        </p:txBody>
      </p:sp>
      <p:pic>
        <p:nvPicPr>
          <p:cNvPr id="5124" name="Picture 3" descr="download.png">
            <a:extLst>
              <a:ext uri="{FF2B5EF4-FFF2-40B4-BE49-F238E27FC236}">
                <a16:creationId xmlns:a16="http://schemas.microsoft.com/office/drawing/2014/main" xmlns="" id="{ADDB3DC1-B7AD-4244-B13B-04FA1ECC37C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457950" y="0"/>
            <a:ext cx="2686050" cy="982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p:cNvPicPr>
            <a:picLocks noChangeAspect="1"/>
          </p:cNvPicPr>
          <p:nvPr/>
        </p:nvPicPr>
        <p:blipFill>
          <a:blip r:embed="rId4"/>
          <a:stretch>
            <a:fillRect/>
          </a:stretch>
        </p:blipFill>
        <p:spPr>
          <a:xfrm>
            <a:off x="381000" y="1447800"/>
            <a:ext cx="8458200" cy="4572000"/>
          </a:xfrm>
          <a:prstGeom prst="rect">
            <a:avLst/>
          </a:prstGeom>
        </p:spPr>
      </p:pic>
    </p:spTree>
    <p:extLst>
      <p:ext uri="{BB962C8B-B14F-4D97-AF65-F5344CB8AC3E}">
        <p14:creationId xmlns:p14="http://schemas.microsoft.com/office/powerpoint/2010/main" val="884733974"/>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a:extLst>
              <a:ext uri="{FF2B5EF4-FFF2-40B4-BE49-F238E27FC236}">
                <a16:creationId xmlns:a16="http://schemas.microsoft.com/office/drawing/2014/main" xmlns="" id="{04CA587E-BB18-466B-BC22-4C78766B1A53}"/>
              </a:ext>
            </a:extLst>
          </p:cNvPr>
          <p:cNvSpPr>
            <a:spLocks noGrp="1"/>
          </p:cNvSpPr>
          <p:nvPr>
            <p:ph type="title"/>
          </p:nvPr>
        </p:nvSpPr>
        <p:spPr>
          <a:xfrm>
            <a:off x="0" y="0"/>
            <a:ext cx="6457950" cy="1066800"/>
          </a:xfrm>
        </p:spPr>
        <p:txBody>
          <a:bodyPr/>
          <a:lstStyle/>
          <a:p>
            <a:pPr marL="0" indent="0" algn="l">
              <a:buNone/>
            </a:pPr>
            <a:r>
              <a:rPr lang="en-IN" sz="3200" b="1" dirty="0" smtClean="0">
                <a:solidFill>
                  <a:srgbClr val="FF0000"/>
                </a:solidFill>
              </a:rPr>
              <a:t>Sampling Techniques</a:t>
            </a:r>
            <a:endParaRPr lang="en-IN" sz="3200" b="1" dirty="0">
              <a:solidFill>
                <a:srgbClr val="FF0000"/>
              </a:solidFill>
            </a:endParaRPr>
          </a:p>
        </p:txBody>
      </p:sp>
      <p:pic>
        <p:nvPicPr>
          <p:cNvPr id="5124" name="Picture 3" descr="download.png">
            <a:extLst>
              <a:ext uri="{FF2B5EF4-FFF2-40B4-BE49-F238E27FC236}">
                <a16:creationId xmlns:a16="http://schemas.microsoft.com/office/drawing/2014/main" xmlns="" id="{ADDB3DC1-B7AD-4244-B13B-04FA1ECC37C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457950" y="0"/>
            <a:ext cx="2686050" cy="982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p:cNvPicPr>
            <a:picLocks noChangeAspect="1"/>
          </p:cNvPicPr>
          <p:nvPr/>
        </p:nvPicPr>
        <p:blipFill>
          <a:blip r:embed="rId4"/>
          <a:stretch>
            <a:fillRect/>
          </a:stretch>
        </p:blipFill>
        <p:spPr>
          <a:xfrm>
            <a:off x="457200" y="1524000"/>
            <a:ext cx="7934325" cy="3705225"/>
          </a:xfrm>
          <a:prstGeom prst="rect">
            <a:avLst/>
          </a:prstGeom>
        </p:spPr>
      </p:pic>
    </p:spTree>
    <p:extLst>
      <p:ext uri="{BB962C8B-B14F-4D97-AF65-F5344CB8AC3E}">
        <p14:creationId xmlns:p14="http://schemas.microsoft.com/office/powerpoint/2010/main" val="1062883400"/>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a:extLst>
              <a:ext uri="{FF2B5EF4-FFF2-40B4-BE49-F238E27FC236}">
                <a16:creationId xmlns:a16="http://schemas.microsoft.com/office/drawing/2014/main" xmlns="" id="{04CA587E-BB18-466B-BC22-4C78766B1A53}"/>
              </a:ext>
            </a:extLst>
          </p:cNvPr>
          <p:cNvSpPr>
            <a:spLocks noGrp="1"/>
          </p:cNvSpPr>
          <p:nvPr>
            <p:ph type="title"/>
          </p:nvPr>
        </p:nvSpPr>
        <p:spPr>
          <a:xfrm>
            <a:off x="228600" y="0"/>
            <a:ext cx="6229350" cy="1066800"/>
          </a:xfrm>
        </p:spPr>
        <p:txBody>
          <a:bodyPr/>
          <a:lstStyle/>
          <a:p>
            <a:pPr marL="0" indent="0" algn="l">
              <a:buNone/>
            </a:pPr>
            <a:r>
              <a:rPr lang="en-IN" sz="3200" b="1" dirty="0" smtClean="0">
                <a:solidFill>
                  <a:srgbClr val="FF0000"/>
                </a:solidFill>
              </a:rPr>
              <a:t>4 – Connected </a:t>
            </a:r>
            <a:r>
              <a:rPr lang="en-IN" sz="3200" b="1" dirty="0" err="1" smtClean="0">
                <a:solidFill>
                  <a:srgbClr val="FF0000"/>
                </a:solidFill>
              </a:rPr>
              <a:t>Vs</a:t>
            </a:r>
            <a:r>
              <a:rPr lang="en-IN" sz="3200" b="1" dirty="0" smtClean="0">
                <a:solidFill>
                  <a:srgbClr val="FF0000"/>
                </a:solidFill>
              </a:rPr>
              <a:t> 8 - Connected</a:t>
            </a:r>
            <a:endParaRPr lang="en-IN" sz="3200" b="1" dirty="0">
              <a:solidFill>
                <a:srgbClr val="FF0000"/>
              </a:solidFill>
            </a:endParaRPr>
          </a:p>
        </p:txBody>
      </p:sp>
      <p:pic>
        <p:nvPicPr>
          <p:cNvPr id="5124" name="Picture 3" descr="download.png">
            <a:extLst>
              <a:ext uri="{FF2B5EF4-FFF2-40B4-BE49-F238E27FC236}">
                <a16:creationId xmlns:a16="http://schemas.microsoft.com/office/drawing/2014/main" xmlns="" id="{ADDB3DC1-B7AD-4244-B13B-04FA1ECC37C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457950" y="0"/>
            <a:ext cx="2686050" cy="982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p:cNvPicPr>
            <a:picLocks noChangeAspect="1"/>
          </p:cNvPicPr>
          <p:nvPr/>
        </p:nvPicPr>
        <p:blipFill>
          <a:blip r:embed="rId4"/>
          <a:stretch>
            <a:fillRect/>
          </a:stretch>
        </p:blipFill>
        <p:spPr>
          <a:xfrm>
            <a:off x="609600" y="1447800"/>
            <a:ext cx="3879791" cy="3657600"/>
          </a:xfrm>
          <a:prstGeom prst="rect">
            <a:avLst/>
          </a:prstGeom>
        </p:spPr>
      </p:pic>
      <p:pic>
        <p:nvPicPr>
          <p:cNvPr id="4" name="Picture 3"/>
          <p:cNvPicPr>
            <a:picLocks noChangeAspect="1"/>
          </p:cNvPicPr>
          <p:nvPr/>
        </p:nvPicPr>
        <p:blipFill>
          <a:blip r:embed="rId5"/>
          <a:stretch>
            <a:fillRect/>
          </a:stretch>
        </p:blipFill>
        <p:spPr>
          <a:xfrm>
            <a:off x="4876800" y="1533525"/>
            <a:ext cx="3733800" cy="3571875"/>
          </a:xfrm>
          <a:prstGeom prst="rect">
            <a:avLst/>
          </a:prstGeom>
        </p:spPr>
      </p:pic>
    </p:spTree>
    <p:extLst>
      <p:ext uri="{BB962C8B-B14F-4D97-AF65-F5344CB8AC3E}">
        <p14:creationId xmlns:p14="http://schemas.microsoft.com/office/powerpoint/2010/main" val="3932420025"/>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a:extLst>
              <a:ext uri="{FF2B5EF4-FFF2-40B4-BE49-F238E27FC236}">
                <a16:creationId xmlns:a16="http://schemas.microsoft.com/office/drawing/2014/main" xmlns="" id="{04CA587E-BB18-466B-BC22-4C78766B1A53}"/>
              </a:ext>
            </a:extLst>
          </p:cNvPr>
          <p:cNvSpPr>
            <a:spLocks noGrp="1"/>
          </p:cNvSpPr>
          <p:nvPr>
            <p:ph type="title"/>
          </p:nvPr>
        </p:nvSpPr>
        <p:spPr>
          <a:xfrm>
            <a:off x="0" y="0"/>
            <a:ext cx="6457950" cy="1066800"/>
          </a:xfrm>
        </p:spPr>
        <p:txBody>
          <a:bodyPr/>
          <a:lstStyle/>
          <a:p>
            <a:pPr marL="0" indent="0" algn="l">
              <a:buNone/>
            </a:pPr>
            <a:r>
              <a:rPr lang="en-IN" sz="3200" b="1" dirty="0" smtClean="0">
                <a:solidFill>
                  <a:srgbClr val="FF0000"/>
                </a:solidFill>
              </a:rPr>
              <a:t>Geometric Transformations</a:t>
            </a:r>
            <a:endParaRPr lang="en-IN" sz="3200" b="1" dirty="0">
              <a:solidFill>
                <a:srgbClr val="FF0000"/>
              </a:solidFill>
            </a:endParaRPr>
          </a:p>
        </p:txBody>
      </p:sp>
      <p:pic>
        <p:nvPicPr>
          <p:cNvPr id="5124" name="Picture 3" descr="download.png">
            <a:extLst>
              <a:ext uri="{FF2B5EF4-FFF2-40B4-BE49-F238E27FC236}">
                <a16:creationId xmlns:a16="http://schemas.microsoft.com/office/drawing/2014/main" xmlns="" id="{ADDB3DC1-B7AD-4244-B13B-04FA1ECC37C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457950" y="0"/>
            <a:ext cx="2686050" cy="982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Content Placeholder 4"/>
          <p:cNvPicPr>
            <a:picLocks noGrp="1" noChangeAspect="1"/>
          </p:cNvPicPr>
          <p:nvPr>
            <p:ph idx="1"/>
          </p:nvPr>
        </p:nvPicPr>
        <p:blipFill>
          <a:blip r:embed="rId4"/>
          <a:stretch>
            <a:fillRect/>
          </a:stretch>
        </p:blipFill>
        <p:spPr>
          <a:xfrm>
            <a:off x="152400" y="1371600"/>
            <a:ext cx="8610600" cy="5341937"/>
          </a:xfrm>
          <a:prstGeom prst="rect">
            <a:avLst/>
          </a:prstGeom>
        </p:spPr>
      </p:pic>
    </p:spTree>
    <p:extLst>
      <p:ext uri="{BB962C8B-B14F-4D97-AF65-F5344CB8AC3E}">
        <p14:creationId xmlns:p14="http://schemas.microsoft.com/office/powerpoint/2010/main" val="3161348284"/>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a:extLst>
              <a:ext uri="{FF2B5EF4-FFF2-40B4-BE49-F238E27FC236}">
                <a16:creationId xmlns:a16="http://schemas.microsoft.com/office/drawing/2014/main" xmlns="" id="{04CA587E-BB18-466B-BC22-4C78766B1A53}"/>
              </a:ext>
            </a:extLst>
          </p:cNvPr>
          <p:cNvSpPr>
            <a:spLocks noGrp="1"/>
          </p:cNvSpPr>
          <p:nvPr>
            <p:ph type="title"/>
          </p:nvPr>
        </p:nvSpPr>
        <p:spPr>
          <a:xfrm>
            <a:off x="0" y="0"/>
            <a:ext cx="6457950" cy="1066800"/>
          </a:xfrm>
        </p:spPr>
        <p:txBody>
          <a:bodyPr/>
          <a:lstStyle/>
          <a:p>
            <a:pPr marL="0" indent="0" algn="l">
              <a:buNone/>
            </a:pPr>
            <a:r>
              <a:rPr lang="en-IN" sz="3200" b="1" dirty="0" smtClean="0">
                <a:solidFill>
                  <a:srgbClr val="FF0000"/>
                </a:solidFill>
              </a:rPr>
              <a:t>Geometric Transformations</a:t>
            </a:r>
            <a:endParaRPr lang="en-IN" sz="3200" b="1" dirty="0">
              <a:solidFill>
                <a:srgbClr val="FF0000"/>
              </a:solidFill>
            </a:endParaRPr>
          </a:p>
        </p:txBody>
      </p:sp>
      <p:pic>
        <p:nvPicPr>
          <p:cNvPr id="5124" name="Picture 3" descr="download.png">
            <a:extLst>
              <a:ext uri="{FF2B5EF4-FFF2-40B4-BE49-F238E27FC236}">
                <a16:creationId xmlns:a16="http://schemas.microsoft.com/office/drawing/2014/main" xmlns="" id="{ADDB3DC1-B7AD-4244-B13B-04FA1ECC37C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457950" y="0"/>
            <a:ext cx="2686050" cy="982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Content Placeholder 1"/>
          <p:cNvSpPr>
            <a:spLocks noGrp="1"/>
          </p:cNvSpPr>
          <p:nvPr>
            <p:ph idx="1"/>
          </p:nvPr>
        </p:nvSpPr>
        <p:spPr>
          <a:xfrm>
            <a:off x="478856" y="1600200"/>
            <a:ext cx="8479857" cy="4525963"/>
          </a:xfrm>
        </p:spPr>
        <p:txBody>
          <a:bodyPr/>
          <a:lstStyle/>
          <a:p>
            <a:endParaRPr lang="en-IN"/>
          </a:p>
        </p:txBody>
      </p:sp>
      <p:pic>
        <p:nvPicPr>
          <p:cNvPr id="3" name="Picture 2"/>
          <p:cNvPicPr>
            <a:picLocks noChangeAspect="1"/>
          </p:cNvPicPr>
          <p:nvPr/>
        </p:nvPicPr>
        <p:blipFill>
          <a:blip r:embed="rId4"/>
          <a:stretch>
            <a:fillRect/>
          </a:stretch>
        </p:blipFill>
        <p:spPr>
          <a:xfrm>
            <a:off x="250257" y="1066800"/>
            <a:ext cx="8458200" cy="5416836"/>
          </a:xfrm>
          <a:prstGeom prst="rect">
            <a:avLst/>
          </a:prstGeom>
        </p:spPr>
      </p:pic>
    </p:spTree>
    <p:extLst>
      <p:ext uri="{BB962C8B-B14F-4D97-AF65-F5344CB8AC3E}">
        <p14:creationId xmlns:p14="http://schemas.microsoft.com/office/powerpoint/2010/main" val="4003205742"/>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a:extLst>
              <a:ext uri="{FF2B5EF4-FFF2-40B4-BE49-F238E27FC236}">
                <a16:creationId xmlns:a16="http://schemas.microsoft.com/office/drawing/2014/main" xmlns="" id="{04CA587E-BB18-466B-BC22-4C78766B1A53}"/>
              </a:ext>
            </a:extLst>
          </p:cNvPr>
          <p:cNvSpPr>
            <a:spLocks noGrp="1"/>
          </p:cNvSpPr>
          <p:nvPr>
            <p:ph type="title"/>
          </p:nvPr>
        </p:nvSpPr>
        <p:spPr>
          <a:xfrm>
            <a:off x="0" y="0"/>
            <a:ext cx="6457950" cy="1066800"/>
          </a:xfrm>
        </p:spPr>
        <p:txBody>
          <a:bodyPr/>
          <a:lstStyle/>
          <a:p>
            <a:pPr marL="0" indent="0" algn="l">
              <a:buNone/>
            </a:pPr>
            <a:r>
              <a:rPr lang="en-IN" sz="3200" b="1" dirty="0" smtClean="0">
                <a:solidFill>
                  <a:srgbClr val="FF0000"/>
                </a:solidFill>
              </a:rPr>
              <a:t>Geometric Transformations</a:t>
            </a:r>
            <a:endParaRPr lang="en-IN" sz="3200" b="1" dirty="0">
              <a:solidFill>
                <a:srgbClr val="FF0000"/>
              </a:solidFill>
            </a:endParaRPr>
          </a:p>
        </p:txBody>
      </p:sp>
      <p:pic>
        <p:nvPicPr>
          <p:cNvPr id="5124" name="Picture 3" descr="download.png">
            <a:extLst>
              <a:ext uri="{FF2B5EF4-FFF2-40B4-BE49-F238E27FC236}">
                <a16:creationId xmlns:a16="http://schemas.microsoft.com/office/drawing/2014/main" xmlns="" id="{ADDB3DC1-B7AD-4244-B13B-04FA1ECC37C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457950" y="0"/>
            <a:ext cx="2686050" cy="982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Content Placeholder 1"/>
          <p:cNvSpPr>
            <a:spLocks noGrp="1"/>
          </p:cNvSpPr>
          <p:nvPr>
            <p:ph idx="1"/>
          </p:nvPr>
        </p:nvSpPr>
        <p:spPr>
          <a:xfrm>
            <a:off x="478856" y="1600200"/>
            <a:ext cx="8479857" cy="4525963"/>
          </a:xfrm>
        </p:spPr>
        <p:txBody>
          <a:bodyPr/>
          <a:lstStyle/>
          <a:p>
            <a:endParaRPr lang="en-IN"/>
          </a:p>
        </p:txBody>
      </p:sp>
      <p:pic>
        <p:nvPicPr>
          <p:cNvPr id="4" name="Picture 3"/>
          <p:cNvPicPr>
            <a:picLocks noChangeAspect="1"/>
          </p:cNvPicPr>
          <p:nvPr/>
        </p:nvPicPr>
        <p:blipFill>
          <a:blip r:embed="rId4"/>
          <a:stretch>
            <a:fillRect/>
          </a:stretch>
        </p:blipFill>
        <p:spPr>
          <a:xfrm>
            <a:off x="449178" y="1066800"/>
            <a:ext cx="8458200" cy="5562600"/>
          </a:xfrm>
          <a:prstGeom prst="rect">
            <a:avLst/>
          </a:prstGeom>
        </p:spPr>
      </p:pic>
    </p:spTree>
    <p:extLst>
      <p:ext uri="{BB962C8B-B14F-4D97-AF65-F5344CB8AC3E}">
        <p14:creationId xmlns:p14="http://schemas.microsoft.com/office/powerpoint/2010/main" val="1244465482"/>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a:extLst>
              <a:ext uri="{FF2B5EF4-FFF2-40B4-BE49-F238E27FC236}">
                <a16:creationId xmlns:a16="http://schemas.microsoft.com/office/drawing/2014/main" xmlns="" id="{04CA587E-BB18-466B-BC22-4C78766B1A53}"/>
              </a:ext>
            </a:extLst>
          </p:cNvPr>
          <p:cNvSpPr>
            <a:spLocks noGrp="1"/>
          </p:cNvSpPr>
          <p:nvPr>
            <p:ph type="title"/>
          </p:nvPr>
        </p:nvSpPr>
        <p:spPr>
          <a:xfrm>
            <a:off x="0" y="0"/>
            <a:ext cx="6457950" cy="1066800"/>
          </a:xfrm>
        </p:spPr>
        <p:txBody>
          <a:bodyPr/>
          <a:lstStyle/>
          <a:p>
            <a:pPr marL="0" indent="0" algn="l">
              <a:buNone/>
            </a:pPr>
            <a:r>
              <a:rPr lang="en-IN" sz="3200" b="1" dirty="0" smtClean="0">
                <a:solidFill>
                  <a:srgbClr val="FF0000"/>
                </a:solidFill>
              </a:rPr>
              <a:t>Geometric Transformations</a:t>
            </a:r>
            <a:endParaRPr lang="en-IN" sz="3200" b="1" dirty="0">
              <a:solidFill>
                <a:srgbClr val="FF0000"/>
              </a:solidFill>
            </a:endParaRPr>
          </a:p>
        </p:txBody>
      </p:sp>
      <p:pic>
        <p:nvPicPr>
          <p:cNvPr id="5124" name="Picture 3" descr="download.png">
            <a:extLst>
              <a:ext uri="{FF2B5EF4-FFF2-40B4-BE49-F238E27FC236}">
                <a16:creationId xmlns:a16="http://schemas.microsoft.com/office/drawing/2014/main" xmlns="" id="{ADDB3DC1-B7AD-4244-B13B-04FA1ECC37C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457950" y="0"/>
            <a:ext cx="2686050" cy="982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Content Placeholder 1"/>
          <p:cNvSpPr>
            <a:spLocks noGrp="1"/>
          </p:cNvSpPr>
          <p:nvPr>
            <p:ph idx="1"/>
          </p:nvPr>
        </p:nvSpPr>
        <p:spPr>
          <a:xfrm>
            <a:off x="478856" y="1600200"/>
            <a:ext cx="8479857" cy="4525963"/>
          </a:xfrm>
        </p:spPr>
        <p:txBody>
          <a:bodyPr/>
          <a:lstStyle/>
          <a:p>
            <a:endParaRPr lang="en-IN"/>
          </a:p>
        </p:txBody>
      </p:sp>
      <p:pic>
        <p:nvPicPr>
          <p:cNvPr id="3" name="Picture 2"/>
          <p:cNvPicPr>
            <a:picLocks noChangeAspect="1"/>
          </p:cNvPicPr>
          <p:nvPr/>
        </p:nvPicPr>
        <p:blipFill>
          <a:blip r:embed="rId4"/>
          <a:stretch>
            <a:fillRect/>
          </a:stretch>
        </p:blipFill>
        <p:spPr>
          <a:xfrm>
            <a:off x="228600" y="862358"/>
            <a:ext cx="8368365" cy="6001645"/>
          </a:xfrm>
          <a:prstGeom prst="rect">
            <a:avLst/>
          </a:prstGeom>
        </p:spPr>
      </p:pic>
    </p:spTree>
    <p:extLst>
      <p:ext uri="{BB962C8B-B14F-4D97-AF65-F5344CB8AC3E}">
        <p14:creationId xmlns:p14="http://schemas.microsoft.com/office/powerpoint/2010/main" val="10188351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a:extLst>
              <a:ext uri="{FF2B5EF4-FFF2-40B4-BE49-F238E27FC236}">
                <a16:creationId xmlns:a16="http://schemas.microsoft.com/office/drawing/2014/main" xmlns="" id="{04CA587E-BB18-466B-BC22-4C78766B1A53}"/>
              </a:ext>
            </a:extLst>
          </p:cNvPr>
          <p:cNvSpPr>
            <a:spLocks noGrp="1"/>
          </p:cNvSpPr>
          <p:nvPr>
            <p:ph type="title"/>
          </p:nvPr>
        </p:nvSpPr>
        <p:spPr>
          <a:xfrm>
            <a:off x="0" y="0"/>
            <a:ext cx="6457950" cy="1066800"/>
          </a:xfrm>
        </p:spPr>
        <p:txBody>
          <a:bodyPr/>
          <a:lstStyle/>
          <a:p>
            <a:pPr marL="0" indent="0">
              <a:buNone/>
            </a:pPr>
            <a:r>
              <a:rPr lang="en-IN" sz="3200" b="1" dirty="0" smtClean="0">
                <a:solidFill>
                  <a:srgbClr val="FF0000"/>
                </a:solidFill>
              </a:rPr>
              <a:t>Pros &amp; Cons of Binary Images</a:t>
            </a:r>
            <a:endParaRPr lang="en-IN" sz="3200" b="1" dirty="0">
              <a:solidFill>
                <a:srgbClr val="FF0000"/>
              </a:solidFill>
            </a:endParaRPr>
          </a:p>
        </p:txBody>
      </p:sp>
      <p:sp>
        <p:nvSpPr>
          <p:cNvPr id="3" name="Content Placeholder 2">
            <a:extLst>
              <a:ext uri="{FF2B5EF4-FFF2-40B4-BE49-F238E27FC236}">
                <a16:creationId xmlns:a16="http://schemas.microsoft.com/office/drawing/2014/main" xmlns="" id="{F21376E6-9C59-4767-8011-7B2A690485DB}"/>
              </a:ext>
            </a:extLst>
          </p:cNvPr>
          <p:cNvSpPr>
            <a:spLocks noGrp="1"/>
          </p:cNvSpPr>
          <p:nvPr>
            <p:ph idx="1"/>
          </p:nvPr>
        </p:nvSpPr>
        <p:spPr>
          <a:xfrm>
            <a:off x="0" y="1143000"/>
            <a:ext cx="9144000" cy="5384533"/>
          </a:xfrm>
        </p:spPr>
        <p:txBody>
          <a:bodyPr rtlCol="0">
            <a:normAutofit fontScale="77500" lnSpcReduction="20000"/>
          </a:bodyPr>
          <a:lstStyle/>
          <a:p>
            <a:pPr marL="0" indent="0">
              <a:buNone/>
            </a:pPr>
            <a:r>
              <a:rPr lang="en-IN" b="1" dirty="0"/>
              <a:t>Advantages</a:t>
            </a:r>
            <a:endParaRPr lang="en-IN" dirty="0"/>
          </a:p>
          <a:p>
            <a:r>
              <a:rPr lang="en-IN" b="1" dirty="0"/>
              <a:t>Easy to acquire</a:t>
            </a:r>
            <a:r>
              <a:rPr lang="en-IN" dirty="0"/>
              <a:t>: simple digital cameras can be used </a:t>
            </a:r>
            <a:r>
              <a:rPr lang="en-IN" dirty="0" smtClean="0"/>
              <a:t>or </a:t>
            </a:r>
            <a:r>
              <a:rPr lang="en-IN" dirty="0"/>
              <a:t>low-cost scanners, or thresholding may be applied to grey-level images.</a:t>
            </a:r>
          </a:p>
          <a:p>
            <a:r>
              <a:rPr lang="en-IN" b="1" dirty="0"/>
              <a:t>Low storage</a:t>
            </a:r>
            <a:r>
              <a:rPr lang="en-IN" dirty="0"/>
              <a:t>: no more than 1 </a:t>
            </a:r>
            <a:r>
              <a:rPr lang="en-IN" dirty="0" smtClean="0"/>
              <a:t>bit/pixel</a:t>
            </a:r>
          </a:p>
          <a:p>
            <a:r>
              <a:rPr lang="en-IN" b="1" dirty="0" smtClean="0"/>
              <a:t>Simple </a:t>
            </a:r>
            <a:r>
              <a:rPr lang="en-IN" b="1" dirty="0"/>
              <a:t>processing</a:t>
            </a:r>
            <a:r>
              <a:rPr lang="en-IN" dirty="0"/>
              <a:t>: the algorithms are </a:t>
            </a:r>
            <a:r>
              <a:rPr lang="en-IN" dirty="0" smtClean="0"/>
              <a:t>much </a:t>
            </a:r>
            <a:r>
              <a:rPr lang="en-IN" dirty="0"/>
              <a:t>simpler than those applied to grey-level images.</a:t>
            </a:r>
          </a:p>
          <a:p>
            <a:pPr marL="0" indent="0">
              <a:buNone/>
            </a:pPr>
            <a:r>
              <a:rPr lang="en-IN" b="1" dirty="0"/>
              <a:t>Disadvantages</a:t>
            </a:r>
            <a:endParaRPr lang="en-IN" dirty="0"/>
          </a:p>
          <a:p>
            <a:r>
              <a:rPr lang="en-IN" b="1" dirty="0"/>
              <a:t>Limited application</a:t>
            </a:r>
            <a:r>
              <a:rPr lang="en-IN" dirty="0"/>
              <a:t>: </a:t>
            </a:r>
            <a:r>
              <a:rPr lang="en-IN" dirty="0" smtClean="0"/>
              <a:t>Application </a:t>
            </a:r>
            <a:r>
              <a:rPr lang="en-IN" dirty="0"/>
              <a:t>is restricted to tasks where internal detail is not required as a distinguishing characteristic.</a:t>
            </a:r>
          </a:p>
          <a:p>
            <a:r>
              <a:rPr lang="en-IN" b="1" dirty="0"/>
              <a:t>Does not extend to 3D</a:t>
            </a:r>
            <a:r>
              <a:rPr lang="en-IN" dirty="0"/>
              <a:t>: </a:t>
            </a:r>
            <a:endParaRPr lang="en-IN" dirty="0" smtClean="0"/>
          </a:p>
          <a:p>
            <a:r>
              <a:rPr lang="en-IN" b="1" dirty="0" smtClean="0"/>
              <a:t>Specialised </a:t>
            </a:r>
            <a:r>
              <a:rPr lang="en-IN" b="1" dirty="0"/>
              <a:t>lighting is </a:t>
            </a:r>
            <a:r>
              <a:rPr lang="en-IN" b="1" dirty="0" smtClean="0"/>
              <a:t>required</a:t>
            </a:r>
            <a:r>
              <a:rPr lang="en-IN" dirty="0" smtClean="0"/>
              <a:t>: </a:t>
            </a:r>
            <a:r>
              <a:rPr lang="en-IN" dirty="0"/>
              <a:t>it is difficult to obtain reliable binary images without restricting the environment. The simplest example is an overhead projector or light box.</a:t>
            </a:r>
          </a:p>
          <a:p>
            <a:endParaRPr lang="en-IN" dirty="0"/>
          </a:p>
        </p:txBody>
      </p:sp>
      <p:pic>
        <p:nvPicPr>
          <p:cNvPr id="5124" name="Picture 3" descr="download.png">
            <a:extLst>
              <a:ext uri="{FF2B5EF4-FFF2-40B4-BE49-F238E27FC236}">
                <a16:creationId xmlns:a16="http://schemas.microsoft.com/office/drawing/2014/main" xmlns="" id="{ADDB3DC1-B7AD-4244-B13B-04FA1ECC37C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457950" y="0"/>
            <a:ext cx="2686050" cy="982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69965719"/>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a:extLst>
              <a:ext uri="{FF2B5EF4-FFF2-40B4-BE49-F238E27FC236}">
                <a16:creationId xmlns:a16="http://schemas.microsoft.com/office/drawing/2014/main" xmlns="" id="{04CA587E-BB18-466B-BC22-4C78766B1A53}"/>
              </a:ext>
            </a:extLst>
          </p:cNvPr>
          <p:cNvSpPr>
            <a:spLocks noGrp="1"/>
          </p:cNvSpPr>
          <p:nvPr>
            <p:ph type="title"/>
          </p:nvPr>
        </p:nvSpPr>
        <p:spPr>
          <a:xfrm>
            <a:off x="0" y="0"/>
            <a:ext cx="6457950" cy="1066800"/>
          </a:xfrm>
        </p:spPr>
        <p:txBody>
          <a:bodyPr/>
          <a:lstStyle/>
          <a:p>
            <a:pPr marL="0" indent="0" algn="l">
              <a:buNone/>
            </a:pPr>
            <a:r>
              <a:rPr lang="en-IN" sz="3200" b="1" dirty="0" smtClean="0">
                <a:solidFill>
                  <a:srgbClr val="FF0000"/>
                </a:solidFill>
              </a:rPr>
              <a:t>Geometric Transformations</a:t>
            </a:r>
            <a:endParaRPr lang="en-IN" sz="3200" b="1" dirty="0">
              <a:solidFill>
                <a:srgbClr val="FF0000"/>
              </a:solidFill>
            </a:endParaRPr>
          </a:p>
        </p:txBody>
      </p:sp>
      <p:pic>
        <p:nvPicPr>
          <p:cNvPr id="5124" name="Picture 3" descr="download.png">
            <a:extLst>
              <a:ext uri="{FF2B5EF4-FFF2-40B4-BE49-F238E27FC236}">
                <a16:creationId xmlns:a16="http://schemas.microsoft.com/office/drawing/2014/main" xmlns="" id="{ADDB3DC1-B7AD-4244-B13B-04FA1ECC37C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457950" y="0"/>
            <a:ext cx="2686050" cy="982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Content Placeholder 1"/>
          <p:cNvSpPr>
            <a:spLocks noGrp="1"/>
          </p:cNvSpPr>
          <p:nvPr>
            <p:ph idx="1"/>
          </p:nvPr>
        </p:nvSpPr>
        <p:spPr>
          <a:xfrm>
            <a:off x="478856" y="1600200"/>
            <a:ext cx="8479857" cy="4525963"/>
          </a:xfrm>
        </p:spPr>
        <p:txBody>
          <a:bodyPr/>
          <a:lstStyle/>
          <a:p>
            <a:endParaRPr lang="en-IN"/>
          </a:p>
        </p:txBody>
      </p:sp>
      <p:pic>
        <p:nvPicPr>
          <p:cNvPr id="4" name="Picture 3"/>
          <p:cNvPicPr>
            <a:picLocks noChangeAspect="1"/>
          </p:cNvPicPr>
          <p:nvPr/>
        </p:nvPicPr>
        <p:blipFill>
          <a:blip r:embed="rId4"/>
          <a:stretch>
            <a:fillRect/>
          </a:stretch>
        </p:blipFill>
        <p:spPr>
          <a:xfrm>
            <a:off x="452387" y="1066800"/>
            <a:ext cx="8310613" cy="5436274"/>
          </a:xfrm>
          <a:prstGeom prst="rect">
            <a:avLst/>
          </a:prstGeom>
        </p:spPr>
      </p:pic>
    </p:spTree>
    <p:extLst>
      <p:ext uri="{BB962C8B-B14F-4D97-AF65-F5344CB8AC3E}">
        <p14:creationId xmlns:p14="http://schemas.microsoft.com/office/powerpoint/2010/main" val="2036944680"/>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a:extLst>
              <a:ext uri="{FF2B5EF4-FFF2-40B4-BE49-F238E27FC236}">
                <a16:creationId xmlns:a16="http://schemas.microsoft.com/office/drawing/2014/main" xmlns="" id="{04CA587E-BB18-466B-BC22-4C78766B1A53}"/>
              </a:ext>
            </a:extLst>
          </p:cNvPr>
          <p:cNvSpPr>
            <a:spLocks noGrp="1"/>
          </p:cNvSpPr>
          <p:nvPr>
            <p:ph type="title"/>
          </p:nvPr>
        </p:nvSpPr>
        <p:spPr>
          <a:xfrm>
            <a:off x="0" y="0"/>
            <a:ext cx="6457950" cy="1066800"/>
          </a:xfrm>
        </p:spPr>
        <p:txBody>
          <a:bodyPr/>
          <a:lstStyle/>
          <a:p>
            <a:pPr marL="0" indent="0" algn="l">
              <a:buNone/>
            </a:pPr>
            <a:r>
              <a:rPr lang="en-IN" sz="3200" b="1" dirty="0" smtClean="0">
                <a:solidFill>
                  <a:srgbClr val="FF0000"/>
                </a:solidFill>
              </a:rPr>
              <a:t>Major Geometric Transformations</a:t>
            </a:r>
            <a:endParaRPr lang="en-IN" sz="3200" b="1" dirty="0">
              <a:solidFill>
                <a:srgbClr val="FF0000"/>
              </a:solidFill>
            </a:endParaRPr>
          </a:p>
        </p:txBody>
      </p:sp>
      <p:pic>
        <p:nvPicPr>
          <p:cNvPr id="5124" name="Picture 3" descr="download.png">
            <a:extLst>
              <a:ext uri="{FF2B5EF4-FFF2-40B4-BE49-F238E27FC236}">
                <a16:creationId xmlns:a16="http://schemas.microsoft.com/office/drawing/2014/main" xmlns="" id="{ADDB3DC1-B7AD-4244-B13B-04FA1ECC37C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457950" y="0"/>
            <a:ext cx="2686050" cy="982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Content Placeholder 1"/>
          <p:cNvSpPr>
            <a:spLocks noGrp="1"/>
          </p:cNvSpPr>
          <p:nvPr>
            <p:ph idx="1"/>
          </p:nvPr>
        </p:nvSpPr>
        <p:spPr>
          <a:xfrm>
            <a:off x="152399" y="982662"/>
            <a:ext cx="8610601" cy="5875337"/>
          </a:xfrm>
        </p:spPr>
        <p:txBody>
          <a:bodyPr/>
          <a:lstStyle/>
          <a:p>
            <a:pPr marL="0" indent="0">
              <a:buNone/>
            </a:pPr>
            <a:r>
              <a:rPr lang="en-IN" b="1" dirty="0" smtClean="0">
                <a:solidFill>
                  <a:srgbClr val="FF0000"/>
                </a:solidFill>
              </a:rPr>
              <a:t>Translation</a:t>
            </a:r>
            <a:endParaRPr lang="en-IN" b="1" dirty="0">
              <a:solidFill>
                <a:srgbClr val="FF0000"/>
              </a:solidFill>
            </a:endParaRPr>
          </a:p>
          <a:p>
            <a:r>
              <a:rPr lang="en-IN" b="1" dirty="0"/>
              <a:t>Let us now look at the transformations in Fig. </a:t>
            </a:r>
            <a:r>
              <a:rPr lang="en-IN" dirty="0" smtClean="0"/>
              <a:t>and </a:t>
            </a:r>
            <a:r>
              <a:rPr lang="en-IN" dirty="0"/>
              <a:t>define their concrete mapping equations. Translation is simply a matter of shifting the image horizontally and vertically with a given off-set (measured in pixels) denoted </a:t>
            </a:r>
            <a:r>
              <a:rPr lang="en-IN" dirty="0" err="1"/>
              <a:t>Ax</a:t>
            </a:r>
            <a:r>
              <a:rPr lang="en-IN" dirty="0"/>
              <a:t> and Ay. For translation the mapping is thus defined </a:t>
            </a:r>
            <a:r>
              <a:rPr lang="en-IN" dirty="0" smtClean="0"/>
              <a:t>as</a:t>
            </a:r>
          </a:p>
          <a:p>
            <a:endParaRPr lang="en-IN" dirty="0"/>
          </a:p>
          <a:p>
            <a:endParaRPr lang="en-IN" dirty="0" smtClean="0"/>
          </a:p>
          <a:p>
            <a:r>
              <a:rPr lang="en-IN" dirty="0"/>
              <a:t>So if </a:t>
            </a:r>
            <a:r>
              <a:rPr lang="en-IN" dirty="0" err="1"/>
              <a:t>Ax</a:t>
            </a:r>
            <a:r>
              <a:rPr lang="en-IN" dirty="0"/>
              <a:t> = 100 and Ay = 100 then each pixel is shifted 100 pixels in both the x- and y-direction</a:t>
            </a:r>
          </a:p>
          <a:p>
            <a:endParaRPr lang="en-IN" dirty="0"/>
          </a:p>
        </p:txBody>
      </p:sp>
      <p:pic>
        <p:nvPicPr>
          <p:cNvPr id="3" name="Picture 2"/>
          <p:cNvPicPr>
            <a:picLocks noChangeAspect="1"/>
          </p:cNvPicPr>
          <p:nvPr/>
        </p:nvPicPr>
        <p:blipFill>
          <a:blip r:embed="rId4"/>
          <a:stretch>
            <a:fillRect/>
          </a:stretch>
        </p:blipFill>
        <p:spPr>
          <a:xfrm>
            <a:off x="1411003" y="4648200"/>
            <a:ext cx="5962650" cy="1219200"/>
          </a:xfrm>
          <a:prstGeom prst="rect">
            <a:avLst/>
          </a:prstGeom>
        </p:spPr>
      </p:pic>
    </p:spTree>
    <p:extLst>
      <p:ext uri="{BB962C8B-B14F-4D97-AF65-F5344CB8AC3E}">
        <p14:creationId xmlns:p14="http://schemas.microsoft.com/office/powerpoint/2010/main" val="2912041166"/>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a:extLst>
              <a:ext uri="{FF2B5EF4-FFF2-40B4-BE49-F238E27FC236}">
                <a16:creationId xmlns:a16="http://schemas.microsoft.com/office/drawing/2014/main" xmlns="" id="{04CA587E-BB18-466B-BC22-4C78766B1A53}"/>
              </a:ext>
            </a:extLst>
          </p:cNvPr>
          <p:cNvSpPr>
            <a:spLocks noGrp="1"/>
          </p:cNvSpPr>
          <p:nvPr>
            <p:ph type="title"/>
          </p:nvPr>
        </p:nvSpPr>
        <p:spPr>
          <a:xfrm>
            <a:off x="0" y="0"/>
            <a:ext cx="6457950" cy="1066800"/>
          </a:xfrm>
        </p:spPr>
        <p:txBody>
          <a:bodyPr/>
          <a:lstStyle/>
          <a:p>
            <a:pPr marL="0" indent="0" algn="l">
              <a:buNone/>
            </a:pPr>
            <a:r>
              <a:rPr lang="en-IN" sz="3200" b="1" dirty="0" smtClean="0">
                <a:solidFill>
                  <a:srgbClr val="FF0000"/>
                </a:solidFill>
              </a:rPr>
              <a:t>Major Geometric Transformations</a:t>
            </a:r>
            <a:endParaRPr lang="en-IN" sz="3200" b="1" dirty="0">
              <a:solidFill>
                <a:srgbClr val="FF0000"/>
              </a:solidFill>
            </a:endParaRPr>
          </a:p>
        </p:txBody>
      </p:sp>
      <p:pic>
        <p:nvPicPr>
          <p:cNvPr id="5124" name="Picture 3" descr="download.png">
            <a:extLst>
              <a:ext uri="{FF2B5EF4-FFF2-40B4-BE49-F238E27FC236}">
                <a16:creationId xmlns:a16="http://schemas.microsoft.com/office/drawing/2014/main" xmlns="" id="{ADDB3DC1-B7AD-4244-B13B-04FA1ECC37C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457950" y="0"/>
            <a:ext cx="2686050" cy="982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Content Placeholder 1"/>
          <p:cNvSpPr>
            <a:spLocks noGrp="1"/>
          </p:cNvSpPr>
          <p:nvPr>
            <p:ph idx="1"/>
          </p:nvPr>
        </p:nvSpPr>
        <p:spPr>
          <a:xfrm>
            <a:off x="152399" y="982662"/>
            <a:ext cx="8610601" cy="5875337"/>
          </a:xfrm>
        </p:spPr>
        <p:txBody>
          <a:bodyPr/>
          <a:lstStyle/>
          <a:p>
            <a:pPr marL="0" indent="0">
              <a:buNone/>
            </a:pPr>
            <a:r>
              <a:rPr lang="en-IN" b="1" dirty="0">
                <a:solidFill>
                  <a:srgbClr val="FF0000"/>
                </a:solidFill>
              </a:rPr>
              <a:t>Scaling</a:t>
            </a:r>
          </a:p>
          <a:p>
            <a:r>
              <a:rPr lang="en-IN" sz="2400" b="1" dirty="0"/>
              <a:t>When scaling an image,</a:t>
            </a:r>
            <a:r>
              <a:rPr lang="en-IN" sz="2400" dirty="0"/>
              <a:t> it is made smaller or bigger in the x- and/or y-direction. </a:t>
            </a:r>
            <a:endParaRPr lang="en-IN" sz="2400" dirty="0" smtClean="0"/>
          </a:p>
          <a:p>
            <a:r>
              <a:rPr lang="en-IN" sz="2400" dirty="0" smtClean="0"/>
              <a:t>Say </a:t>
            </a:r>
            <a:r>
              <a:rPr lang="en-IN" sz="2400" dirty="0"/>
              <a:t>we have an image of size 300 x 200 and we wish to transform it into a 600 x 100 image. </a:t>
            </a:r>
            <a:r>
              <a:rPr lang="en-IN" sz="2400" dirty="0" smtClean="0"/>
              <a:t>The </a:t>
            </a:r>
            <a:r>
              <a:rPr lang="en-IN" sz="2400" dirty="0"/>
              <a:t>x-direction is then scaled by: 600/300 = 2. </a:t>
            </a:r>
            <a:endParaRPr lang="en-IN" sz="2400" dirty="0" smtClean="0"/>
          </a:p>
          <a:p>
            <a:r>
              <a:rPr lang="en-IN" sz="2400" dirty="0" smtClean="0"/>
              <a:t>We </a:t>
            </a:r>
            <a:r>
              <a:rPr lang="en-IN" sz="2400" dirty="0"/>
              <a:t>denote this the x-scale factor and write it as </a:t>
            </a:r>
            <a:r>
              <a:rPr lang="en-IN" sz="2400" dirty="0" err="1"/>
              <a:t>Sx</a:t>
            </a:r>
            <a:r>
              <a:rPr lang="en-IN" sz="2400" dirty="0"/>
              <a:t> = 2. Similarly </a:t>
            </a:r>
            <a:r>
              <a:rPr lang="en-IN" sz="2400" dirty="0" err="1"/>
              <a:t>Sy</a:t>
            </a:r>
            <a:r>
              <a:rPr lang="en-IN" sz="2400" dirty="0"/>
              <a:t> = 100/200 = 1/2. Together this means that the pixel in the image f(x, y) at position (x, y) = (100,100) is mapped to anew position in the image g(</a:t>
            </a:r>
            <a:r>
              <a:rPr lang="en-IN" sz="2400" dirty="0" err="1"/>
              <a:t>x’,y</a:t>
            </a:r>
            <a:r>
              <a:rPr lang="en-IN" sz="2400" dirty="0"/>
              <a:t>’), namely (x ‘ ,y’) = (100 · 2,100 · 1/2) = (200, 50). </a:t>
            </a:r>
            <a:endParaRPr lang="en-IN" sz="2400" dirty="0" smtClean="0"/>
          </a:p>
          <a:p>
            <a:r>
              <a:rPr lang="en-IN" sz="2400" dirty="0" smtClean="0"/>
              <a:t>In </a:t>
            </a:r>
            <a:r>
              <a:rPr lang="en-IN" sz="2400" dirty="0"/>
              <a:t>general, scaling is expressed as</a:t>
            </a:r>
          </a:p>
          <a:p>
            <a:endParaRPr lang="en-IN" dirty="0"/>
          </a:p>
        </p:txBody>
      </p:sp>
      <p:pic>
        <p:nvPicPr>
          <p:cNvPr id="4" name="Picture 3"/>
          <p:cNvPicPr>
            <a:picLocks noChangeAspect="1"/>
          </p:cNvPicPr>
          <p:nvPr/>
        </p:nvPicPr>
        <p:blipFill>
          <a:blip r:embed="rId4"/>
          <a:stretch>
            <a:fillRect/>
          </a:stretch>
        </p:blipFill>
        <p:spPr>
          <a:xfrm>
            <a:off x="3230880" y="5790604"/>
            <a:ext cx="5562600" cy="1098678"/>
          </a:xfrm>
          <a:prstGeom prst="rect">
            <a:avLst/>
          </a:prstGeom>
        </p:spPr>
      </p:pic>
    </p:spTree>
    <p:extLst>
      <p:ext uri="{BB962C8B-B14F-4D97-AF65-F5344CB8AC3E}">
        <p14:creationId xmlns:p14="http://schemas.microsoft.com/office/powerpoint/2010/main" val="1336646875"/>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a:extLst>
              <a:ext uri="{FF2B5EF4-FFF2-40B4-BE49-F238E27FC236}">
                <a16:creationId xmlns:a16="http://schemas.microsoft.com/office/drawing/2014/main" xmlns="" id="{04CA587E-BB18-466B-BC22-4C78766B1A53}"/>
              </a:ext>
            </a:extLst>
          </p:cNvPr>
          <p:cNvSpPr>
            <a:spLocks noGrp="1"/>
          </p:cNvSpPr>
          <p:nvPr>
            <p:ph type="title"/>
          </p:nvPr>
        </p:nvSpPr>
        <p:spPr>
          <a:xfrm>
            <a:off x="0" y="0"/>
            <a:ext cx="6457950" cy="1066800"/>
          </a:xfrm>
        </p:spPr>
        <p:txBody>
          <a:bodyPr/>
          <a:lstStyle/>
          <a:p>
            <a:pPr marL="0" indent="0" algn="l">
              <a:buNone/>
            </a:pPr>
            <a:r>
              <a:rPr lang="en-IN" sz="3200" b="1" dirty="0" smtClean="0">
                <a:solidFill>
                  <a:srgbClr val="FF0000"/>
                </a:solidFill>
              </a:rPr>
              <a:t>Major Geometric Transformations</a:t>
            </a:r>
            <a:endParaRPr lang="en-IN" sz="3200" b="1" dirty="0">
              <a:solidFill>
                <a:srgbClr val="FF0000"/>
              </a:solidFill>
            </a:endParaRPr>
          </a:p>
        </p:txBody>
      </p:sp>
      <p:pic>
        <p:nvPicPr>
          <p:cNvPr id="5124" name="Picture 3" descr="download.png">
            <a:extLst>
              <a:ext uri="{FF2B5EF4-FFF2-40B4-BE49-F238E27FC236}">
                <a16:creationId xmlns:a16="http://schemas.microsoft.com/office/drawing/2014/main" xmlns="" id="{ADDB3DC1-B7AD-4244-B13B-04FA1ECC37C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457950" y="0"/>
            <a:ext cx="2686050" cy="982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Content Placeholder 1"/>
          <p:cNvSpPr>
            <a:spLocks noGrp="1"/>
          </p:cNvSpPr>
          <p:nvPr>
            <p:ph idx="1"/>
          </p:nvPr>
        </p:nvSpPr>
        <p:spPr>
          <a:xfrm>
            <a:off x="152399" y="982662"/>
            <a:ext cx="8610601" cy="5875337"/>
          </a:xfrm>
        </p:spPr>
        <p:txBody>
          <a:bodyPr/>
          <a:lstStyle/>
          <a:p>
            <a:pPr marL="0" indent="0">
              <a:buNone/>
            </a:pPr>
            <a:r>
              <a:rPr lang="en-IN" b="1" dirty="0">
                <a:solidFill>
                  <a:srgbClr val="FF0000"/>
                </a:solidFill>
              </a:rPr>
              <a:t>Rotation</a:t>
            </a:r>
          </a:p>
          <a:p>
            <a:r>
              <a:rPr lang="en-IN" dirty="0"/>
              <a:t>When rotating an image, as illustrated in Fig. </a:t>
            </a:r>
            <a:r>
              <a:rPr lang="en-IN" dirty="0" smtClean="0"/>
              <a:t>we </a:t>
            </a:r>
            <a:r>
              <a:rPr lang="en-IN" dirty="0"/>
              <a:t>need to define the amount of rotation in terms of an angle. </a:t>
            </a:r>
            <a:endParaRPr lang="en-IN" dirty="0" smtClean="0"/>
          </a:p>
          <a:p>
            <a:r>
              <a:rPr lang="en-IN" dirty="0" smtClean="0"/>
              <a:t>We </a:t>
            </a:r>
            <a:r>
              <a:rPr lang="en-IN" dirty="0"/>
              <a:t>denote this angle θ meaning that each pixel in f(x, y) is rotated θ degrees. </a:t>
            </a:r>
            <a:endParaRPr lang="en-IN" dirty="0" smtClean="0"/>
          </a:p>
          <a:p>
            <a:r>
              <a:rPr lang="en-IN" dirty="0" smtClean="0"/>
              <a:t>The </a:t>
            </a:r>
            <a:r>
              <a:rPr lang="en-IN" dirty="0"/>
              <a:t>transformation is defined as</a:t>
            </a:r>
          </a:p>
          <a:p>
            <a:endParaRPr lang="en-IN" dirty="0"/>
          </a:p>
        </p:txBody>
      </p:sp>
      <p:pic>
        <p:nvPicPr>
          <p:cNvPr id="3" name="Picture 2"/>
          <p:cNvPicPr>
            <a:picLocks noChangeAspect="1"/>
          </p:cNvPicPr>
          <p:nvPr/>
        </p:nvPicPr>
        <p:blipFill>
          <a:blip r:embed="rId4"/>
          <a:stretch>
            <a:fillRect/>
          </a:stretch>
        </p:blipFill>
        <p:spPr>
          <a:xfrm>
            <a:off x="838200" y="4800600"/>
            <a:ext cx="7600950" cy="1600200"/>
          </a:xfrm>
          <a:prstGeom prst="rect">
            <a:avLst/>
          </a:prstGeom>
        </p:spPr>
      </p:pic>
    </p:spTree>
    <p:extLst>
      <p:ext uri="{BB962C8B-B14F-4D97-AF65-F5344CB8AC3E}">
        <p14:creationId xmlns:p14="http://schemas.microsoft.com/office/powerpoint/2010/main" val="4243840341"/>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a:extLst>
              <a:ext uri="{FF2B5EF4-FFF2-40B4-BE49-F238E27FC236}">
                <a16:creationId xmlns:a16="http://schemas.microsoft.com/office/drawing/2014/main" xmlns="" id="{04CA587E-BB18-466B-BC22-4C78766B1A53}"/>
              </a:ext>
            </a:extLst>
          </p:cNvPr>
          <p:cNvSpPr>
            <a:spLocks noGrp="1"/>
          </p:cNvSpPr>
          <p:nvPr>
            <p:ph type="title"/>
          </p:nvPr>
        </p:nvSpPr>
        <p:spPr>
          <a:xfrm>
            <a:off x="0" y="0"/>
            <a:ext cx="6457950" cy="1066800"/>
          </a:xfrm>
        </p:spPr>
        <p:txBody>
          <a:bodyPr/>
          <a:lstStyle/>
          <a:p>
            <a:pPr marL="0" indent="0" algn="l">
              <a:buNone/>
            </a:pPr>
            <a:r>
              <a:rPr lang="en-IN" sz="3200" b="1" dirty="0" smtClean="0">
                <a:solidFill>
                  <a:srgbClr val="FF0000"/>
                </a:solidFill>
              </a:rPr>
              <a:t>Major Geometric Transformations</a:t>
            </a:r>
            <a:endParaRPr lang="en-IN" sz="3200" b="1" dirty="0">
              <a:solidFill>
                <a:srgbClr val="FF0000"/>
              </a:solidFill>
            </a:endParaRPr>
          </a:p>
        </p:txBody>
      </p:sp>
      <p:pic>
        <p:nvPicPr>
          <p:cNvPr id="5124" name="Picture 3" descr="download.png">
            <a:extLst>
              <a:ext uri="{FF2B5EF4-FFF2-40B4-BE49-F238E27FC236}">
                <a16:creationId xmlns:a16="http://schemas.microsoft.com/office/drawing/2014/main" xmlns="" id="{ADDB3DC1-B7AD-4244-B13B-04FA1ECC37C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457950" y="0"/>
            <a:ext cx="2686050" cy="982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Content Placeholder 1"/>
          <p:cNvSpPr>
            <a:spLocks noGrp="1"/>
          </p:cNvSpPr>
          <p:nvPr>
            <p:ph idx="1"/>
          </p:nvPr>
        </p:nvSpPr>
        <p:spPr>
          <a:xfrm>
            <a:off x="152399" y="982662"/>
            <a:ext cx="8610601" cy="5875337"/>
          </a:xfrm>
        </p:spPr>
        <p:txBody>
          <a:bodyPr/>
          <a:lstStyle/>
          <a:p>
            <a:pPr marL="0" indent="0">
              <a:buNone/>
            </a:pPr>
            <a:r>
              <a:rPr lang="en-IN" b="1" dirty="0">
                <a:solidFill>
                  <a:srgbClr val="FF0000"/>
                </a:solidFill>
              </a:rPr>
              <a:t>Shearing</a:t>
            </a:r>
          </a:p>
          <a:p>
            <a:r>
              <a:rPr lang="en-IN" dirty="0"/>
              <a:t>To shear an image means to shift pixels either horizontally, </a:t>
            </a:r>
            <a:r>
              <a:rPr lang="en-IN" dirty="0" err="1"/>
              <a:t>Bx</a:t>
            </a:r>
            <a:r>
              <a:rPr lang="en-IN" dirty="0"/>
              <a:t>, or vertically, By. </a:t>
            </a:r>
            <a:endParaRPr lang="en-IN" dirty="0" smtClean="0"/>
          </a:p>
          <a:p>
            <a:r>
              <a:rPr lang="en-IN" dirty="0" smtClean="0"/>
              <a:t>The </a:t>
            </a:r>
            <a:r>
              <a:rPr lang="en-IN" dirty="0"/>
              <a:t>difference from translation is that the shifting is not done by the same amount, but depends on wherein the image a pixel is. </a:t>
            </a:r>
            <a:endParaRPr lang="en-IN" dirty="0" smtClean="0"/>
          </a:p>
          <a:p>
            <a:r>
              <a:rPr lang="en-IN" dirty="0" smtClean="0"/>
              <a:t>The </a:t>
            </a:r>
            <a:r>
              <a:rPr lang="en-IN" dirty="0"/>
              <a:t>transformation is defined as</a:t>
            </a:r>
          </a:p>
          <a:p>
            <a:endParaRPr lang="en-IN" dirty="0"/>
          </a:p>
        </p:txBody>
      </p:sp>
      <p:pic>
        <p:nvPicPr>
          <p:cNvPr id="4" name="Picture 3"/>
          <p:cNvPicPr>
            <a:picLocks noChangeAspect="1"/>
          </p:cNvPicPr>
          <p:nvPr/>
        </p:nvPicPr>
        <p:blipFill>
          <a:blip r:embed="rId4"/>
          <a:stretch>
            <a:fillRect/>
          </a:stretch>
        </p:blipFill>
        <p:spPr>
          <a:xfrm>
            <a:off x="1195386" y="4876800"/>
            <a:ext cx="6524625" cy="1524000"/>
          </a:xfrm>
          <a:prstGeom prst="rect">
            <a:avLst/>
          </a:prstGeom>
        </p:spPr>
      </p:pic>
    </p:spTree>
    <p:extLst>
      <p:ext uri="{BB962C8B-B14F-4D97-AF65-F5344CB8AC3E}">
        <p14:creationId xmlns:p14="http://schemas.microsoft.com/office/powerpoint/2010/main" val="4106873157"/>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a:extLst>
              <a:ext uri="{FF2B5EF4-FFF2-40B4-BE49-F238E27FC236}">
                <a16:creationId xmlns:a16="http://schemas.microsoft.com/office/drawing/2014/main" xmlns="" id="{04CA587E-BB18-466B-BC22-4C78766B1A53}"/>
              </a:ext>
            </a:extLst>
          </p:cNvPr>
          <p:cNvSpPr>
            <a:spLocks noGrp="1"/>
          </p:cNvSpPr>
          <p:nvPr>
            <p:ph type="title"/>
          </p:nvPr>
        </p:nvSpPr>
        <p:spPr>
          <a:xfrm>
            <a:off x="228600" y="304800"/>
            <a:ext cx="3581400" cy="499268"/>
          </a:xfrm>
        </p:spPr>
        <p:txBody>
          <a:bodyPr/>
          <a:lstStyle/>
          <a:p>
            <a:pPr marL="0" indent="0" algn="l">
              <a:buNone/>
            </a:pPr>
            <a:r>
              <a:rPr lang="en-IN" sz="3600" b="1" dirty="0" smtClean="0">
                <a:solidFill>
                  <a:srgbClr val="FF0000"/>
                </a:solidFill>
              </a:rPr>
              <a:t>Edge Detection</a:t>
            </a:r>
            <a:endParaRPr lang="en-IN" sz="3600" b="1" dirty="0">
              <a:solidFill>
                <a:srgbClr val="FF0000"/>
              </a:solidFill>
            </a:endParaRPr>
          </a:p>
        </p:txBody>
      </p:sp>
      <p:pic>
        <p:nvPicPr>
          <p:cNvPr id="5124" name="Picture 3" descr="download.png">
            <a:extLst>
              <a:ext uri="{FF2B5EF4-FFF2-40B4-BE49-F238E27FC236}">
                <a16:creationId xmlns:a16="http://schemas.microsoft.com/office/drawing/2014/main" xmlns="" id="{ADDB3DC1-B7AD-4244-B13B-04FA1ECC37C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457950" y="0"/>
            <a:ext cx="2686050" cy="982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Content Placeholder 1"/>
          <p:cNvSpPr>
            <a:spLocks noGrp="1"/>
          </p:cNvSpPr>
          <p:nvPr>
            <p:ph idx="1"/>
          </p:nvPr>
        </p:nvSpPr>
        <p:spPr>
          <a:xfrm>
            <a:off x="228600" y="1295400"/>
            <a:ext cx="8686800" cy="4427538"/>
          </a:xfrm>
        </p:spPr>
        <p:txBody>
          <a:bodyPr/>
          <a:lstStyle/>
          <a:p>
            <a:r>
              <a:rPr lang="en-IN" sz="2800" b="1" dirty="0" smtClean="0"/>
              <a:t>Edges</a:t>
            </a:r>
            <a:r>
              <a:rPr lang="en-IN" sz="2800" dirty="0"/>
              <a:t>: </a:t>
            </a:r>
            <a:r>
              <a:rPr lang="en-IN" sz="2800" dirty="0" smtClean="0"/>
              <a:t>are </a:t>
            </a:r>
            <a:r>
              <a:rPr lang="en-IN" sz="2800" dirty="0"/>
              <a:t>abrupt changes in intensity, discontinuity in image brightness or contrast; usually edges occur on the boundary of two regions. </a:t>
            </a:r>
            <a:endParaRPr lang="en-IN" sz="2800" dirty="0" smtClean="0"/>
          </a:p>
          <a:p>
            <a:r>
              <a:rPr lang="en-IN" sz="2800" b="1" dirty="0"/>
              <a:t>Edge detection</a:t>
            </a:r>
            <a:r>
              <a:rPr lang="en-IN" sz="2800" dirty="0"/>
              <a:t>: </a:t>
            </a:r>
            <a:r>
              <a:rPr lang="en-IN" sz="2800" dirty="0" smtClean="0"/>
              <a:t>is </a:t>
            </a:r>
            <a:r>
              <a:rPr lang="en-IN" sz="2800" dirty="0"/>
              <a:t>an image processing technique for finding the </a:t>
            </a:r>
            <a:r>
              <a:rPr lang="en-IN" sz="2800" b="1" dirty="0"/>
              <a:t>boundaries </a:t>
            </a:r>
            <a:r>
              <a:rPr lang="en-IN" sz="2800" b="1" dirty="0" smtClean="0"/>
              <a:t>of objects </a:t>
            </a:r>
            <a:r>
              <a:rPr lang="en-IN" sz="2800" b="1" dirty="0"/>
              <a:t>within images</a:t>
            </a:r>
            <a:r>
              <a:rPr lang="en-IN" sz="2800" dirty="0"/>
              <a:t>. </a:t>
            </a:r>
            <a:endParaRPr lang="en-IN" sz="2800" dirty="0" smtClean="0"/>
          </a:p>
          <a:p>
            <a:r>
              <a:rPr lang="en-IN" sz="2800" dirty="0" smtClean="0"/>
              <a:t>It </a:t>
            </a:r>
            <a:r>
              <a:rPr lang="en-IN" sz="2800" dirty="0"/>
              <a:t>works by detecting discontinuities in brightness</a:t>
            </a:r>
            <a:r>
              <a:rPr lang="en-IN" sz="2800" dirty="0" smtClean="0"/>
              <a:t>.</a:t>
            </a:r>
          </a:p>
          <a:p>
            <a:r>
              <a:rPr lang="en-IN" sz="2800" dirty="0" smtClean="0"/>
              <a:t>Edge </a:t>
            </a:r>
            <a:r>
              <a:rPr lang="en-IN" sz="2800" dirty="0"/>
              <a:t>detection is used </a:t>
            </a:r>
            <a:r>
              <a:rPr lang="en-IN" sz="2800" dirty="0" smtClean="0"/>
              <a:t>for </a:t>
            </a:r>
            <a:r>
              <a:rPr lang="en-IN" sz="2800" b="1" dirty="0" smtClean="0"/>
              <a:t>image </a:t>
            </a:r>
            <a:r>
              <a:rPr lang="en-IN" sz="2800" b="1" dirty="0"/>
              <a:t>segmentation </a:t>
            </a:r>
            <a:r>
              <a:rPr lang="en-IN" sz="2800" dirty="0"/>
              <a:t>and </a:t>
            </a:r>
            <a:r>
              <a:rPr lang="en-IN" sz="2800" b="1" dirty="0"/>
              <a:t>data extraction</a:t>
            </a:r>
            <a:r>
              <a:rPr lang="en-IN" sz="2800" dirty="0"/>
              <a:t> in areas such as image processing, computer vision, </a:t>
            </a:r>
            <a:r>
              <a:rPr lang="en-IN" sz="2800" dirty="0" smtClean="0"/>
              <a:t>and machine </a:t>
            </a:r>
            <a:r>
              <a:rPr lang="en-IN" sz="2800" dirty="0"/>
              <a:t>vision</a:t>
            </a:r>
            <a:r>
              <a:rPr lang="en-IN" dirty="0"/>
              <a:t>.</a:t>
            </a:r>
          </a:p>
        </p:txBody>
      </p:sp>
    </p:spTree>
    <p:extLst>
      <p:ext uri="{BB962C8B-B14F-4D97-AF65-F5344CB8AC3E}">
        <p14:creationId xmlns:p14="http://schemas.microsoft.com/office/powerpoint/2010/main" val="829957827"/>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a:extLst>
              <a:ext uri="{FF2B5EF4-FFF2-40B4-BE49-F238E27FC236}">
                <a16:creationId xmlns:a16="http://schemas.microsoft.com/office/drawing/2014/main" xmlns="" id="{04CA587E-BB18-466B-BC22-4C78766B1A53}"/>
              </a:ext>
            </a:extLst>
          </p:cNvPr>
          <p:cNvSpPr>
            <a:spLocks noGrp="1"/>
          </p:cNvSpPr>
          <p:nvPr>
            <p:ph type="title"/>
          </p:nvPr>
        </p:nvSpPr>
        <p:spPr>
          <a:xfrm>
            <a:off x="228600" y="304800"/>
            <a:ext cx="3581400" cy="499268"/>
          </a:xfrm>
        </p:spPr>
        <p:txBody>
          <a:bodyPr/>
          <a:lstStyle/>
          <a:p>
            <a:pPr marL="0" indent="0" algn="l">
              <a:buNone/>
            </a:pPr>
            <a:r>
              <a:rPr lang="en-IN" sz="3600" b="1" dirty="0" smtClean="0">
                <a:solidFill>
                  <a:srgbClr val="FF0000"/>
                </a:solidFill>
              </a:rPr>
              <a:t>Edge Detection</a:t>
            </a:r>
            <a:endParaRPr lang="en-IN" sz="3600" b="1" dirty="0">
              <a:solidFill>
                <a:srgbClr val="FF0000"/>
              </a:solidFill>
            </a:endParaRPr>
          </a:p>
        </p:txBody>
      </p:sp>
      <p:pic>
        <p:nvPicPr>
          <p:cNvPr id="5124" name="Picture 3" descr="download.png">
            <a:extLst>
              <a:ext uri="{FF2B5EF4-FFF2-40B4-BE49-F238E27FC236}">
                <a16:creationId xmlns:a16="http://schemas.microsoft.com/office/drawing/2014/main" xmlns="" id="{ADDB3DC1-B7AD-4244-B13B-04FA1ECC37C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457950" y="0"/>
            <a:ext cx="2686050" cy="982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Content Placeholder 1"/>
          <p:cNvSpPr>
            <a:spLocks noGrp="1"/>
          </p:cNvSpPr>
          <p:nvPr>
            <p:ph idx="1"/>
          </p:nvPr>
        </p:nvSpPr>
        <p:spPr>
          <a:xfrm>
            <a:off x="228600" y="1295400"/>
            <a:ext cx="8686800" cy="4427538"/>
          </a:xfrm>
        </p:spPr>
        <p:txBody>
          <a:bodyPr/>
          <a:lstStyle/>
          <a:p>
            <a:pPr marL="0" indent="0">
              <a:buNone/>
            </a:pPr>
            <a:r>
              <a:rPr lang="en-IN" sz="2800" dirty="0"/>
              <a:t>Why we use edge detection?</a:t>
            </a:r>
          </a:p>
          <a:p>
            <a:r>
              <a:rPr lang="en-IN" sz="2800" dirty="0" smtClean="0"/>
              <a:t>Reduce </a:t>
            </a:r>
            <a:r>
              <a:rPr lang="en-IN" sz="2800" dirty="0"/>
              <a:t>unnecessary information in the image while preserving the structure of the image.</a:t>
            </a:r>
          </a:p>
          <a:p>
            <a:r>
              <a:rPr lang="en-IN" sz="2800" dirty="0" smtClean="0"/>
              <a:t>Extract </a:t>
            </a:r>
            <a:r>
              <a:rPr lang="en-IN" sz="2800" dirty="0"/>
              <a:t>important features of an image such as corners, lines, and curves.</a:t>
            </a:r>
          </a:p>
          <a:p>
            <a:r>
              <a:rPr lang="en-IN" sz="2800" dirty="0" smtClean="0"/>
              <a:t>Edges </a:t>
            </a:r>
            <a:r>
              <a:rPr lang="en-IN" sz="2800" dirty="0"/>
              <a:t>provide strong visual clues that can help the recognition process.</a:t>
            </a:r>
          </a:p>
          <a:p>
            <a:r>
              <a:rPr lang="en-IN" sz="2800" dirty="0"/>
              <a:t>Type of </a:t>
            </a:r>
            <a:r>
              <a:rPr lang="en-IN" sz="2800" dirty="0" smtClean="0"/>
              <a:t>edges</a:t>
            </a:r>
          </a:p>
          <a:p>
            <a:pPr lvl="1"/>
            <a:endParaRPr lang="en-IN" sz="2400" dirty="0"/>
          </a:p>
        </p:txBody>
      </p:sp>
      <p:pic>
        <p:nvPicPr>
          <p:cNvPr id="3" name="Picture 2"/>
          <p:cNvPicPr>
            <a:picLocks noChangeAspect="1"/>
          </p:cNvPicPr>
          <p:nvPr/>
        </p:nvPicPr>
        <p:blipFill>
          <a:blip r:embed="rId4"/>
          <a:stretch>
            <a:fillRect/>
          </a:stretch>
        </p:blipFill>
        <p:spPr>
          <a:xfrm>
            <a:off x="3276600" y="4624101"/>
            <a:ext cx="4419600" cy="2233899"/>
          </a:xfrm>
          <a:prstGeom prst="rect">
            <a:avLst/>
          </a:prstGeom>
        </p:spPr>
      </p:pic>
    </p:spTree>
    <p:extLst>
      <p:ext uri="{BB962C8B-B14F-4D97-AF65-F5344CB8AC3E}">
        <p14:creationId xmlns:p14="http://schemas.microsoft.com/office/powerpoint/2010/main" val="2040112781"/>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a:extLst>
              <a:ext uri="{FF2B5EF4-FFF2-40B4-BE49-F238E27FC236}">
                <a16:creationId xmlns:a16="http://schemas.microsoft.com/office/drawing/2014/main" xmlns="" id="{04CA587E-BB18-466B-BC22-4C78766B1A53}"/>
              </a:ext>
            </a:extLst>
          </p:cNvPr>
          <p:cNvSpPr>
            <a:spLocks noGrp="1"/>
          </p:cNvSpPr>
          <p:nvPr>
            <p:ph type="title"/>
          </p:nvPr>
        </p:nvSpPr>
        <p:spPr>
          <a:xfrm>
            <a:off x="0" y="0"/>
            <a:ext cx="6457950" cy="1066800"/>
          </a:xfrm>
        </p:spPr>
        <p:txBody>
          <a:bodyPr/>
          <a:lstStyle/>
          <a:p>
            <a:pPr marL="0" indent="0" algn="l">
              <a:buNone/>
            </a:pPr>
            <a:r>
              <a:rPr lang="en-IN" sz="3200" b="1" dirty="0" smtClean="0">
                <a:solidFill>
                  <a:srgbClr val="FF0000"/>
                </a:solidFill>
              </a:rPr>
              <a:t>Edge Detection</a:t>
            </a:r>
            <a:endParaRPr lang="en-IN" sz="3200" b="1" dirty="0">
              <a:solidFill>
                <a:srgbClr val="FF0000"/>
              </a:solidFill>
            </a:endParaRPr>
          </a:p>
        </p:txBody>
      </p:sp>
      <p:pic>
        <p:nvPicPr>
          <p:cNvPr id="5124" name="Picture 3" descr="download.png">
            <a:extLst>
              <a:ext uri="{FF2B5EF4-FFF2-40B4-BE49-F238E27FC236}">
                <a16:creationId xmlns:a16="http://schemas.microsoft.com/office/drawing/2014/main" xmlns="" id="{ADDB3DC1-B7AD-4244-B13B-04FA1ECC37C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457950" y="0"/>
            <a:ext cx="2686050" cy="982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Content Placeholder 5"/>
          <p:cNvPicPr>
            <a:picLocks noGrp="1" noChangeAspect="1"/>
          </p:cNvPicPr>
          <p:nvPr>
            <p:ph idx="1"/>
          </p:nvPr>
        </p:nvPicPr>
        <p:blipFill>
          <a:blip r:embed="rId4"/>
          <a:stretch>
            <a:fillRect/>
          </a:stretch>
        </p:blipFill>
        <p:spPr>
          <a:xfrm>
            <a:off x="381000" y="1219200"/>
            <a:ext cx="8534400" cy="5334000"/>
          </a:xfrm>
          <a:prstGeom prst="rect">
            <a:avLst/>
          </a:prstGeom>
        </p:spPr>
      </p:pic>
    </p:spTree>
    <p:extLst>
      <p:ext uri="{BB962C8B-B14F-4D97-AF65-F5344CB8AC3E}">
        <p14:creationId xmlns:p14="http://schemas.microsoft.com/office/powerpoint/2010/main" val="3050965536"/>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a:extLst>
              <a:ext uri="{FF2B5EF4-FFF2-40B4-BE49-F238E27FC236}">
                <a16:creationId xmlns:a16="http://schemas.microsoft.com/office/drawing/2014/main" xmlns="" id="{04CA587E-BB18-466B-BC22-4C78766B1A53}"/>
              </a:ext>
            </a:extLst>
          </p:cNvPr>
          <p:cNvSpPr>
            <a:spLocks noGrp="1"/>
          </p:cNvSpPr>
          <p:nvPr>
            <p:ph type="title"/>
          </p:nvPr>
        </p:nvSpPr>
        <p:spPr>
          <a:xfrm>
            <a:off x="304800" y="0"/>
            <a:ext cx="4419600" cy="1219200"/>
          </a:xfrm>
        </p:spPr>
        <p:txBody>
          <a:bodyPr/>
          <a:lstStyle/>
          <a:p>
            <a:pPr marL="0" indent="0" algn="l">
              <a:buNone/>
            </a:pPr>
            <a:r>
              <a:rPr lang="en-IN" sz="3200" b="1" dirty="0" smtClean="0">
                <a:solidFill>
                  <a:srgbClr val="FF0000"/>
                </a:solidFill>
              </a:rPr>
              <a:t>Edge Detection Methods</a:t>
            </a:r>
            <a:endParaRPr lang="en-IN" sz="3200" b="1" dirty="0">
              <a:solidFill>
                <a:srgbClr val="FF0000"/>
              </a:solidFill>
            </a:endParaRPr>
          </a:p>
        </p:txBody>
      </p:sp>
      <p:pic>
        <p:nvPicPr>
          <p:cNvPr id="5124" name="Picture 3" descr="download.png">
            <a:extLst>
              <a:ext uri="{FF2B5EF4-FFF2-40B4-BE49-F238E27FC236}">
                <a16:creationId xmlns:a16="http://schemas.microsoft.com/office/drawing/2014/main" xmlns="" id="{ADDB3DC1-B7AD-4244-B13B-04FA1ECC37C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457950" y="0"/>
            <a:ext cx="2686050" cy="982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Content Placeholder 1"/>
          <p:cNvSpPr>
            <a:spLocks noGrp="1"/>
          </p:cNvSpPr>
          <p:nvPr>
            <p:ph idx="1"/>
          </p:nvPr>
        </p:nvSpPr>
        <p:spPr/>
        <p:txBody>
          <a:bodyPr/>
          <a:lstStyle/>
          <a:p>
            <a:pPr marL="0" indent="0">
              <a:buNone/>
            </a:pPr>
            <a:r>
              <a:rPr lang="en-IN" dirty="0"/>
              <a:t>There are various methods, and the following are some of the most commonly used methods-</a:t>
            </a:r>
          </a:p>
          <a:p>
            <a:pPr lvl="1"/>
            <a:r>
              <a:rPr lang="en-IN" dirty="0" smtClean="0"/>
              <a:t>Roberts </a:t>
            </a:r>
            <a:r>
              <a:rPr lang="en-IN" smtClean="0"/>
              <a:t>edge detection</a:t>
            </a:r>
          </a:p>
          <a:p>
            <a:pPr lvl="1"/>
            <a:r>
              <a:rPr lang="en-IN" dirty="0" smtClean="0"/>
              <a:t>Prewitt </a:t>
            </a:r>
            <a:r>
              <a:rPr lang="en-IN" dirty="0"/>
              <a:t>edge detection</a:t>
            </a:r>
          </a:p>
          <a:p>
            <a:pPr lvl="1"/>
            <a:r>
              <a:rPr lang="en-IN" dirty="0" err="1"/>
              <a:t>Sobel</a:t>
            </a:r>
            <a:r>
              <a:rPr lang="en-IN" dirty="0"/>
              <a:t> edge detection</a:t>
            </a:r>
          </a:p>
          <a:p>
            <a:pPr lvl="1"/>
            <a:r>
              <a:rPr lang="en-IN" dirty="0"/>
              <a:t>Laplacian edge detection</a:t>
            </a:r>
          </a:p>
          <a:p>
            <a:pPr lvl="1"/>
            <a:r>
              <a:rPr lang="en-IN" dirty="0"/>
              <a:t>Canny edge detection</a:t>
            </a:r>
          </a:p>
        </p:txBody>
      </p:sp>
    </p:spTree>
    <p:extLst>
      <p:ext uri="{BB962C8B-B14F-4D97-AF65-F5344CB8AC3E}">
        <p14:creationId xmlns:p14="http://schemas.microsoft.com/office/powerpoint/2010/main" val="2807118236"/>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a:extLst>
              <a:ext uri="{FF2B5EF4-FFF2-40B4-BE49-F238E27FC236}">
                <a16:creationId xmlns:a16="http://schemas.microsoft.com/office/drawing/2014/main" xmlns="" id="{04CA587E-BB18-466B-BC22-4C78766B1A53}"/>
              </a:ext>
            </a:extLst>
          </p:cNvPr>
          <p:cNvSpPr>
            <a:spLocks noGrp="1"/>
          </p:cNvSpPr>
          <p:nvPr>
            <p:ph type="title"/>
          </p:nvPr>
        </p:nvSpPr>
        <p:spPr>
          <a:xfrm>
            <a:off x="381000" y="186532"/>
            <a:ext cx="6457950" cy="1066800"/>
          </a:xfrm>
        </p:spPr>
        <p:txBody>
          <a:bodyPr/>
          <a:lstStyle/>
          <a:p>
            <a:pPr marL="0" indent="0" algn="l">
              <a:buNone/>
            </a:pPr>
            <a:r>
              <a:rPr lang="en-IN" sz="3200" b="1" dirty="0" smtClean="0">
                <a:solidFill>
                  <a:srgbClr val="FF0000"/>
                </a:solidFill>
              </a:rPr>
              <a:t>First Order &amp; </a:t>
            </a:r>
            <a:br>
              <a:rPr lang="en-IN" sz="3200" b="1" dirty="0" smtClean="0">
                <a:solidFill>
                  <a:srgbClr val="FF0000"/>
                </a:solidFill>
              </a:rPr>
            </a:br>
            <a:r>
              <a:rPr lang="en-IN" sz="3200" b="1" dirty="0" smtClean="0">
                <a:solidFill>
                  <a:srgbClr val="FF0000"/>
                </a:solidFill>
              </a:rPr>
              <a:t>Second Order Derivatives</a:t>
            </a:r>
            <a:endParaRPr lang="en-IN" sz="3200" b="1" dirty="0">
              <a:solidFill>
                <a:srgbClr val="FF0000"/>
              </a:solidFill>
            </a:endParaRPr>
          </a:p>
        </p:txBody>
      </p:sp>
      <p:pic>
        <p:nvPicPr>
          <p:cNvPr id="5124" name="Picture 3" descr="download.png">
            <a:extLst>
              <a:ext uri="{FF2B5EF4-FFF2-40B4-BE49-F238E27FC236}">
                <a16:creationId xmlns:a16="http://schemas.microsoft.com/office/drawing/2014/main" xmlns="" id="{ADDB3DC1-B7AD-4244-B13B-04FA1ECC37C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457950" y="0"/>
            <a:ext cx="2686050" cy="982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Content Placeholder 1"/>
          <p:cNvSpPr>
            <a:spLocks noGrp="1"/>
          </p:cNvSpPr>
          <p:nvPr>
            <p:ph idx="1"/>
          </p:nvPr>
        </p:nvSpPr>
        <p:spPr>
          <a:xfrm>
            <a:off x="228599" y="1524000"/>
            <a:ext cx="8915401" cy="5875337"/>
          </a:xfrm>
        </p:spPr>
        <p:txBody>
          <a:bodyPr/>
          <a:lstStyle/>
          <a:p>
            <a:r>
              <a:rPr lang="en-IN" sz="2800" dirty="0" smtClean="0"/>
              <a:t>This </a:t>
            </a:r>
            <a:r>
              <a:rPr lang="en-IN" sz="2800" dirty="0"/>
              <a:t>method we take the 1 </a:t>
            </a:r>
            <a:r>
              <a:rPr lang="en-IN" sz="2800" dirty="0" err="1"/>
              <a:t>st</a:t>
            </a:r>
            <a:r>
              <a:rPr lang="en-IN" sz="2800" dirty="0"/>
              <a:t> </a:t>
            </a:r>
            <a:r>
              <a:rPr lang="en-IN" sz="2800" b="1" dirty="0"/>
              <a:t>derivative </a:t>
            </a:r>
            <a:r>
              <a:rPr lang="en-IN" sz="2800" dirty="0" smtClean="0"/>
              <a:t>of the </a:t>
            </a:r>
            <a:r>
              <a:rPr lang="en-IN" sz="2800" b="1" dirty="0"/>
              <a:t>intensity value </a:t>
            </a:r>
            <a:r>
              <a:rPr lang="en-IN" sz="2800" dirty="0"/>
              <a:t>across the image</a:t>
            </a:r>
            <a:r>
              <a:rPr lang="en-IN" sz="2800" b="1" dirty="0"/>
              <a:t> </a:t>
            </a:r>
            <a:r>
              <a:rPr lang="en-IN" sz="2800" dirty="0"/>
              <a:t>and </a:t>
            </a:r>
            <a:r>
              <a:rPr lang="en-IN" sz="2800" b="1" dirty="0" smtClean="0"/>
              <a:t>find points </a:t>
            </a:r>
            <a:r>
              <a:rPr lang="en-IN" sz="2800" dirty="0"/>
              <a:t>where the derivative</a:t>
            </a:r>
            <a:r>
              <a:rPr lang="en-IN" sz="2800" b="1" dirty="0"/>
              <a:t> </a:t>
            </a:r>
            <a:r>
              <a:rPr lang="en-IN" sz="2800" dirty="0"/>
              <a:t>is </a:t>
            </a:r>
            <a:r>
              <a:rPr lang="en-IN" sz="2800" b="1" dirty="0"/>
              <a:t>maximum</a:t>
            </a:r>
            <a:r>
              <a:rPr lang="en-IN" sz="2800" dirty="0"/>
              <a:t> </a:t>
            </a:r>
            <a:r>
              <a:rPr lang="en-IN" sz="2800" dirty="0" smtClean="0"/>
              <a:t>then the </a:t>
            </a:r>
            <a:r>
              <a:rPr lang="en-IN" sz="2800" dirty="0"/>
              <a:t>edge could be </a:t>
            </a:r>
            <a:r>
              <a:rPr lang="en-IN" sz="2800" b="1" dirty="0"/>
              <a:t>located</a:t>
            </a:r>
            <a:r>
              <a:rPr lang="en-IN" sz="2800" dirty="0"/>
              <a:t>.</a:t>
            </a:r>
          </a:p>
          <a:p>
            <a:r>
              <a:rPr lang="en-IN" sz="2800" dirty="0" smtClean="0"/>
              <a:t>The </a:t>
            </a:r>
            <a:r>
              <a:rPr lang="en-IN" sz="2800" b="1" dirty="0"/>
              <a:t>gradient</a:t>
            </a:r>
            <a:r>
              <a:rPr lang="en-IN" sz="2800" dirty="0"/>
              <a:t> is a vector, whose </a:t>
            </a:r>
            <a:r>
              <a:rPr lang="en-IN" sz="2800" dirty="0" smtClean="0"/>
              <a:t>components </a:t>
            </a:r>
            <a:r>
              <a:rPr lang="en-IN" sz="2800" b="1" dirty="0" smtClean="0"/>
              <a:t>measure </a:t>
            </a:r>
            <a:r>
              <a:rPr lang="en-IN" sz="2800" dirty="0"/>
              <a:t>how rapid </a:t>
            </a:r>
            <a:r>
              <a:rPr lang="en-IN" sz="2800" b="1" dirty="0"/>
              <a:t>pixel value are </a:t>
            </a:r>
            <a:r>
              <a:rPr lang="en-IN" sz="2800" b="1" dirty="0" smtClean="0"/>
              <a:t>changing </a:t>
            </a:r>
            <a:r>
              <a:rPr lang="en-IN" sz="2800" dirty="0" smtClean="0"/>
              <a:t>with </a:t>
            </a:r>
            <a:r>
              <a:rPr lang="en-IN" sz="2800" dirty="0"/>
              <a:t>distance in the x and y direction</a:t>
            </a:r>
            <a:r>
              <a:rPr lang="en-IN" sz="2800" dirty="0" smtClean="0"/>
              <a:t>.</a:t>
            </a:r>
          </a:p>
          <a:p>
            <a:r>
              <a:rPr lang="en-IN" sz="2800" b="1" dirty="0"/>
              <a:t>Magnitude</a:t>
            </a:r>
            <a:r>
              <a:rPr lang="en-IN" sz="2800" dirty="0"/>
              <a:t> of Gradient</a:t>
            </a:r>
            <a:r>
              <a:rPr lang="en-IN" sz="2800" b="1" dirty="0"/>
              <a:t> </a:t>
            </a:r>
            <a:r>
              <a:rPr lang="en-IN" sz="2800" dirty="0"/>
              <a:t>vector is used </a:t>
            </a:r>
            <a:r>
              <a:rPr lang="en-IN" sz="2800" dirty="0" smtClean="0"/>
              <a:t>for </a:t>
            </a:r>
            <a:r>
              <a:rPr lang="en-IN" sz="2800" b="1" dirty="0" smtClean="0"/>
              <a:t>implementation</a:t>
            </a:r>
            <a:r>
              <a:rPr lang="en-IN" sz="2800" dirty="0" smtClean="0"/>
              <a:t> </a:t>
            </a:r>
            <a:r>
              <a:rPr lang="en-IN" sz="2800" dirty="0"/>
              <a:t>of </a:t>
            </a:r>
            <a:r>
              <a:rPr lang="en-IN" sz="2800" b="1" dirty="0"/>
              <a:t>first </a:t>
            </a:r>
            <a:r>
              <a:rPr lang="en-IN" sz="2800" b="1" dirty="0" smtClean="0"/>
              <a:t>order derivative </a:t>
            </a:r>
            <a:r>
              <a:rPr lang="en-IN" sz="2800" dirty="0"/>
              <a:t>in </a:t>
            </a:r>
            <a:r>
              <a:rPr lang="en-IN" sz="2800" dirty="0" smtClean="0"/>
              <a:t>image processing</a:t>
            </a:r>
          </a:p>
          <a:p>
            <a:r>
              <a:rPr lang="en-IN" sz="2800" dirty="0" smtClean="0"/>
              <a:t> </a:t>
            </a:r>
            <a:r>
              <a:rPr lang="en-IN" sz="2800" b="1" dirty="0"/>
              <a:t>Laplacian </a:t>
            </a:r>
            <a:r>
              <a:rPr lang="en-IN" sz="2800" dirty="0"/>
              <a:t>is for </a:t>
            </a:r>
            <a:r>
              <a:rPr lang="en-IN" sz="2800" b="1" dirty="0"/>
              <a:t>second order </a:t>
            </a:r>
            <a:r>
              <a:rPr lang="en-IN" sz="2800" dirty="0" smtClean="0"/>
              <a:t>implementation in </a:t>
            </a:r>
            <a:r>
              <a:rPr lang="en-IN" sz="2800" dirty="0"/>
              <a:t>image processing</a:t>
            </a:r>
            <a:r>
              <a:rPr lang="en-IN" sz="2800" dirty="0" smtClean="0"/>
              <a:t>.</a:t>
            </a:r>
            <a:endParaRPr lang="en-IN" dirty="0"/>
          </a:p>
        </p:txBody>
      </p:sp>
    </p:spTree>
    <p:extLst>
      <p:ext uri="{BB962C8B-B14F-4D97-AF65-F5344CB8AC3E}">
        <p14:creationId xmlns:p14="http://schemas.microsoft.com/office/powerpoint/2010/main" val="120305345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a:extLst>
              <a:ext uri="{FF2B5EF4-FFF2-40B4-BE49-F238E27FC236}">
                <a16:creationId xmlns:a16="http://schemas.microsoft.com/office/drawing/2014/main" xmlns="" id="{04CA587E-BB18-466B-BC22-4C78766B1A53}"/>
              </a:ext>
            </a:extLst>
          </p:cNvPr>
          <p:cNvSpPr>
            <a:spLocks noGrp="1"/>
          </p:cNvSpPr>
          <p:nvPr>
            <p:ph type="title"/>
          </p:nvPr>
        </p:nvSpPr>
        <p:spPr>
          <a:xfrm>
            <a:off x="0" y="0"/>
            <a:ext cx="6457950" cy="1066800"/>
          </a:xfrm>
        </p:spPr>
        <p:txBody>
          <a:bodyPr/>
          <a:lstStyle/>
          <a:p>
            <a:pPr marL="0" indent="0">
              <a:buNone/>
            </a:pPr>
            <a:r>
              <a:rPr lang="en-IN" sz="3200" b="1" dirty="0" smtClean="0">
                <a:solidFill>
                  <a:srgbClr val="FF0000"/>
                </a:solidFill>
              </a:rPr>
              <a:t>Thresholding</a:t>
            </a:r>
            <a:endParaRPr lang="en-IN" sz="3200" b="1" dirty="0">
              <a:solidFill>
                <a:srgbClr val="FF0000"/>
              </a:solidFill>
            </a:endParaRPr>
          </a:p>
        </p:txBody>
      </p:sp>
      <p:sp>
        <p:nvSpPr>
          <p:cNvPr id="3" name="Content Placeholder 2">
            <a:extLst>
              <a:ext uri="{FF2B5EF4-FFF2-40B4-BE49-F238E27FC236}">
                <a16:creationId xmlns:a16="http://schemas.microsoft.com/office/drawing/2014/main" xmlns="" id="{F21376E6-9C59-4767-8011-7B2A690485DB}"/>
              </a:ext>
            </a:extLst>
          </p:cNvPr>
          <p:cNvSpPr>
            <a:spLocks noGrp="1"/>
          </p:cNvSpPr>
          <p:nvPr>
            <p:ph idx="1"/>
          </p:nvPr>
        </p:nvSpPr>
        <p:spPr>
          <a:xfrm>
            <a:off x="0" y="1143000"/>
            <a:ext cx="9144000" cy="5715000"/>
          </a:xfrm>
        </p:spPr>
        <p:txBody>
          <a:bodyPr rtlCol="0">
            <a:normAutofit fontScale="92500" lnSpcReduction="20000"/>
          </a:bodyPr>
          <a:lstStyle/>
          <a:p>
            <a:r>
              <a:rPr lang="en-IN" dirty="0"/>
              <a:t>Binary images are generated using </a:t>
            </a:r>
            <a:r>
              <a:rPr lang="en-IN" b="1" dirty="0"/>
              <a:t>threshold operation</a:t>
            </a:r>
            <a:r>
              <a:rPr lang="en-IN" dirty="0"/>
              <a:t>. </a:t>
            </a:r>
          </a:p>
          <a:p>
            <a:r>
              <a:rPr lang="en-IN" dirty="0"/>
              <a:t>In the simplest case, an image may consist of a single object or several separated objects of relatively high intensity, viewed against a background of relatively low intensity. </a:t>
            </a:r>
            <a:r>
              <a:rPr lang="en-IN" dirty="0" smtClean="0"/>
              <a:t>This </a:t>
            </a:r>
            <a:r>
              <a:rPr lang="en-IN" dirty="0"/>
              <a:t>allows </a:t>
            </a:r>
            <a:r>
              <a:rPr lang="en-IN" b="1" dirty="0"/>
              <a:t>figure/ground</a:t>
            </a:r>
            <a:r>
              <a:rPr lang="en-IN" dirty="0"/>
              <a:t> separation by thresholding. </a:t>
            </a:r>
            <a:endParaRPr lang="en-IN" dirty="0" smtClean="0"/>
          </a:p>
          <a:p>
            <a:r>
              <a:rPr lang="en-IN" dirty="0" smtClean="0"/>
              <a:t>In </a:t>
            </a:r>
            <a:r>
              <a:rPr lang="en-IN" dirty="0"/>
              <a:t>order to create the two-valued binary image a simple threshold may be applied so that all the pixels in the image plane are classified into </a:t>
            </a:r>
            <a:r>
              <a:rPr lang="en-IN" b="1" dirty="0"/>
              <a:t>object</a:t>
            </a:r>
            <a:r>
              <a:rPr lang="en-IN" dirty="0"/>
              <a:t> and </a:t>
            </a:r>
            <a:r>
              <a:rPr lang="en-IN" b="1" dirty="0"/>
              <a:t>background</a:t>
            </a:r>
            <a:r>
              <a:rPr lang="en-IN" dirty="0"/>
              <a:t> pixels. </a:t>
            </a:r>
            <a:endParaRPr lang="en-IN" dirty="0" smtClean="0"/>
          </a:p>
          <a:p>
            <a:r>
              <a:rPr lang="en-IN" dirty="0" smtClean="0"/>
              <a:t>A </a:t>
            </a:r>
            <a:r>
              <a:rPr lang="en-IN" dirty="0"/>
              <a:t>binary image function can then be constructed such that pixels above the threshold are foreground (``1'') and below the threshold are background (``0'').</a:t>
            </a:r>
          </a:p>
        </p:txBody>
      </p:sp>
      <p:pic>
        <p:nvPicPr>
          <p:cNvPr id="5124" name="Picture 3" descr="download.png">
            <a:extLst>
              <a:ext uri="{FF2B5EF4-FFF2-40B4-BE49-F238E27FC236}">
                <a16:creationId xmlns:a16="http://schemas.microsoft.com/office/drawing/2014/main" xmlns="" id="{ADDB3DC1-B7AD-4244-B13B-04FA1ECC37C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457950" y="0"/>
            <a:ext cx="2686050" cy="982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70021388"/>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a:extLst>
              <a:ext uri="{FF2B5EF4-FFF2-40B4-BE49-F238E27FC236}">
                <a16:creationId xmlns:a16="http://schemas.microsoft.com/office/drawing/2014/main" xmlns="" id="{04CA587E-BB18-466B-BC22-4C78766B1A53}"/>
              </a:ext>
            </a:extLst>
          </p:cNvPr>
          <p:cNvSpPr>
            <a:spLocks noGrp="1"/>
          </p:cNvSpPr>
          <p:nvPr>
            <p:ph type="title"/>
          </p:nvPr>
        </p:nvSpPr>
        <p:spPr>
          <a:xfrm>
            <a:off x="0" y="0"/>
            <a:ext cx="6457950" cy="1066800"/>
          </a:xfrm>
        </p:spPr>
        <p:txBody>
          <a:bodyPr/>
          <a:lstStyle/>
          <a:p>
            <a:pPr marL="0" indent="0" algn="l">
              <a:buNone/>
            </a:pPr>
            <a:r>
              <a:rPr lang="en-IN" sz="3200" b="1" dirty="0" smtClean="0">
                <a:solidFill>
                  <a:srgbClr val="FF0000"/>
                </a:solidFill>
              </a:rPr>
              <a:t>Edge Detection using Derivatives</a:t>
            </a:r>
            <a:endParaRPr lang="en-IN" sz="3200" b="1" dirty="0">
              <a:solidFill>
                <a:srgbClr val="FF0000"/>
              </a:solidFill>
            </a:endParaRPr>
          </a:p>
        </p:txBody>
      </p:sp>
      <p:pic>
        <p:nvPicPr>
          <p:cNvPr id="5124" name="Picture 3" descr="download.png">
            <a:extLst>
              <a:ext uri="{FF2B5EF4-FFF2-40B4-BE49-F238E27FC236}">
                <a16:creationId xmlns:a16="http://schemas.microsoft.com/office/drawing/2014/main" xmlns="" id="{ADDB3DC1-B7AD-4244-B13B-04FA1ECC37C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457950" y="0"/>
            <a:ext cx="2686050" cy="982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Content Placeholder 1"/>
          <p:cNvSpPr>
            <a:spLocks noGrp="1"/>
          </p:cNvSpPr>
          <p:nvPr>
            <p:ph idx="1"/>
          </p:nvPr>
        </p:nvSpPr>
        <p:spPr/>
        <p:txBody>
          <a:bodyPr/>
          <a:lstStyle/>
          <a:p>
            <a:endParaRPr lang="en-IN" dirty="0"/>
          </a:p>
        </p:txBody>
      </p:sp>
      <p:pic>
        <p:nvPicPr>
          <p:cNvPr id="3" name="Picture 2"/>
          <p:cNvPicPr>
            <a:picLocks noChangeAspect="1"/>
          </p:cNvPicPr>
          <p:nvPr/>
        </p:nvPicPr>
        <p:blipFill>
          <a:blip r:embed="rId4"/>
          <a:stretch>
            <a:fillRect/>
          </a:stretch>
        </p:blipFill>
        <p:spPr>
          <a:xfrm>
            <a:off x="228600" y="1371600"/>
            <a:ext cx="9023724" cy="4754563"/>
          </a:xfrm>
          <a:prstGeom prst="rect">
            <a:avLst/>
          </a:prstGeom>
        </p:spPr>
      </p:pic>
    </p:spTree>
    <p:extLst>
      <p:ext uri="{BB962C8B-B14F-4D97-AF65-F5344CB8AC3E}">
        <p14:creationId xmlns:p14="http://schemas.microsoft.com/office/powerpoint/2010/main" val="274161270"/>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a:extLst>
              <a:ext uri="{FF2B5EF4-FFF2-40B4-BE49-F238E27FC236}">
                <a16:creationId xmlns:a16="http://schemas.microsoft.com/office/drawing/2014/main" xmlns="" id="{04CA587E-BB18-466B-BC22-4C78766B1A53}"/>
              </a:ext>
            </a:extLst>
          </p:cNvPr>
          <p:cNvSpPr>
            <a:spLocks noGrp="1"/>
          </p:cNvSpPr>
          <p:nvPr>
            <p:ph type="title"/>
          </p:nvPr>
        </p:nvSpPr>
        <p:spPr>
          <a:xfrm>
            <a:off x="0" y="0"/>
            <a:ext cx="6457950" cy="1066800"/>
          </a:xfrm>
        </p:spPr>
        <p:txBody>
          <a:bodyPr/>
          <a:lstStyle/>
          <a:p>
            <a:pPr marL="0" indent="0" algn="l">
              <a:buNone/>
            </a:pPr>
            <a:r>
              <a:rPr lang="en-IN" sz="3200" b="1" dirty="0" smtClean="0">
                <a:solidFill>
                  <a:srgbClr val="FF0000"/>
                </a:solidFill>
              </a:rPr>
              <a:t>1</a:t>
            </a:r>
            <a:r>
              <a:rPr lang="en-IN" sz="3200" b="1" baseline="30000" dirty="0" smtClean="0">
                <a:solidFill>
                  <a:srgbClr val="FF0000"/>
                </a:solidFill>
              </a:rPr>
              <a:t>st</a:t>
            </a:r>
            <a:r>
              <a:rPr lang="en-IN" sz="3200" b="1" dirty="0" smtClean="0">
                <a:solidFill>
                  <a:srgbClr val="FF0000"/>
                </a:solidFill>
              </a:rPr>
              <a:t> &amp; 2</a:t>
            </a:r>
            <a:r>
              <a:rPr lang="en-IN" sz="3200" b="1" baseline="30000" dirty="0" smtClean="0">
                <a:solidFill>
                  <a:srgbClr val="FF0000"/>
                </a:solidFill>
              </a:rPr>
              <a:t>nd</a:t>
            </a:r>
            <a:r>
              <a:rPr lang="en-IN" sz="3200" b="1" dirty="0" smtClean="0">
                <a:solidFill>
                  <a:srgbClr val="FF0000"/>
                </a:solidFill>
              </a:rPr>
              <a:t> Order Derivatives</a:t>
            </a:r>
            <a:endParaRPr lang="en-IN" sz="3200" b="1" dirty="0">
              <a:solidFill>
                <a:srgbClr val="FF0000"/>
              </a:solidFill>
            </a:endParaRPr>
          </a:p>
        </p:txBody>
      </p:sp>
      <p:pic>
        <p:nvPicPr>
          <p:cNvPr id="5124" name="Picture 3" descr="download.png">
            <a:extLst>
              <a:ext uri="{FF2B5EF4-FFF2-40B4-BE49-F238E27FC236}">
                <a16:creationId xmlns:a16="http://schemas.microsoft.com/office/drawing/2014/main" xmlns="" id="{ADDB3DC1-B7AD-4244-B13B-04FA1ECC37C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457950" y="0"/>
            <a:ext cx="2686050" cy="982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Content Placeholder 1"/>
          <p:cNvSpPr>
            <a:spLocks noGrp="1"/>
          </p:cNvSpPr>
          <p:nvPr>
            <p:ph idx="1"/>
          </p:nvPr>
        </p:nvSpPr>
        <p:spPr/>
        <p:txBody>
          <a:bodyPr/>
          <a:lstStyle/>
          <a:p>
            <a:endParaRPr lang="en-IN"/>
          </a:p>
        </p:txBody>
      </p:sp>
      <p:pic>
        <p:nvPicPr>
          <p:cNvPr id="4" name="Picture 3"/>
          <p:cNvPicPr>
            <a:picLocks noChangeAspect="1"/>
          </p:cNvPicPr>
          <p:nvPr/>
        </p:nvPicPr>
        <p:blipFill>
          <a:blip r:embed="rId4"/>
          <a:stretch>
            <a:fillRect/>
          </a:stretch>
        </p:blipFill>
        <p:spPr>
          <a:xfrm>
            <a:off x="342900" y="985871"/>
            <a:ext cx="8458200" cy="5495925"/>
          </a:xfrm>
          <a:prstGeom prst="rect">
            <a:avLst/>
          </a:prstGeom>
        </p:spPr>
      </p:pic>
    </p:spTree>
    <p:extLst>
      <p:ext uri="{BB962C8B-B14F-4D97-AF65-F5344CB8AC3E}">
        <p14:creationId xmlns:p14="http://schemas.microsoft.com/office/powerpoint/2010/main" val="3656350594"/>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a:extLst>
              <a:ext uri="{FF2B5EF4-FFF2-40B4-BE49-F238E27FC236}">
                <a16:creationId xmlns:a16="http://schemas.microsoft.com/office/drawing/2014/main" xmlns="" id="{04CA587E-BB18-466B-BC22-4C78766B1A53}"/>
              </a:ext>
            </a:extLst>
          </p:cNvPr>
          <p:cNvSpPr>
            <a:spLocks noGrp="1"/>
          </p:cNvSpPr>
          <p:nvPr>
            <p:ph type="title"/>
          </p:nvPr>
        </p:nvSpPr>
        <p:spPr>
          <a:xfrm>
            <a:off x="0" y="0"/>
            <a:ext cx="6457950" cy="1066800"/>
          </a:xfrm>
        </p:spPr>
        <p:txBody>
          <a:bodyPr/>
          <a:lstStyle/>
          <a:p>
            <a:pPr marL="0" indent="0" algn="l">
              <a:buNone/>
            </a:pPr>
            <a:r>
              <a:rPr lang="en-IN" sz="3200" dirty="0">
                <a:solidFill>
                  <a:srgbClr val="FF0000"/>
                </a:solidFill>
              </a:rPr>
              <a:t>Edge Detection Using First Derivative (Gradient)</a:t>
            </a:r>
            <a:endParaRPr lang="en-IN" sz="3200" b="1" dirty="0">
              <a:solidFill>
                <a:srgbClr val="FF0000"/>
              </a:solidFill>
            </a:endParaRPr>
          </a:p>
        </p:txBody>
      </p:sp>
      <p:pic>
        <p:nvPicPr>
          <p:cNvPr id="5124" name="Picture 3" descr="download.png">
            <a:extLst>
              <a:ext uri="{FF2B5EF4-FFF2-40B4-BE49-F238E27FC236}">
                <a16:creationId xmlns:a16="http://schemas.microsoft.com/office/drawing/2014/main" xmlns="" id="{ADDB3DC1-B7AD-4244-B13B-04FA1ECC37C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457950" y="0"/>
            <a:ext cx="2686050" cy="982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Content Placeholder 2"/>
          <p:cNvPicPr>
            <a:picLocks noGrp="1" noChangeAspect="1"/>
          </p:cNvPicPr>
          <p:nvPr>
            <p:ph idx="1"/>
          </p:nvPr>
        </p:nvPicPr>
        <p:blipFill>
          <a:blip r:embed="rId4"/>
          <a:stretch>
            <a:fillRect/>
          </a:stretch>
        </p:blipFill>
        <p:spPr>
          <a:xfrm>
            <a:off x="228600" y="1295400"/>
            <a:ext cx="8229600" cy="3668436"/>
          </a:xfrm>
          <a:prstGeom prst="rect">
            <a:avLst/>
          </a:prstGeom>
        </p:spPr>
      </p:pic>
      <p:sp>
        <p:nvSpPr>
          <p:cNvPr id="6" name="Rectangle 5"/>
          <p:cNvSpPr/>
          <p:nvPr/>
        </p:nvSpPr>
        <p:spPr>
          <a:xfrm>
            <a:off x="228600" y="4963836"/>
            <a:ext cx="8458200" cy="1077218"/>
          </a:xfrm>
          <a:prstGeom prst="rect">
            <a:avLst/>
          </a:prstGeom>
        </p:spPr>
        <p:txBody>
          <a:bodyPr wrap="square">
            <a:spAutoFit/>
          </a:bodyPr>
          <a:lstStyle/>
          <a:p>
            <a:r>
              <a:rPr lang="en-IN" sz="3200" dirty="0"/>
              <a:t>The gradient is a vector which has magnitude and</a:t>
            </a:r>
          </a:p>
          <a:p>
            <a:r>
              <a:rPr lang="en-IN" sz="3200" dirty="0"/>
              <a:t>direction:</a:t>
            </a:r>
          </a:p>
        </p:txBody>
      </p:sp>
    </p:spTree>
    <p:extLst>
      <p:ext uri="{BB962C8B-B14F-4D97-AF65-F5344CB8AC3E}">
        <p14:creationId xmlns:p14="http://schemas.microsoft.com/office/powerpoint/2010/main" val="1313105447"/>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a:extLst>
              <a:ext uri="{FF2B5EF4-FFF2-40B4-BE49-F238E27FC236}">
                <a16:creationId xmlns:a16="http://schemas.microsoft.com/office/drawing/2014/main" xmlns="" id="{04CA587E-BB18-466B-BC22-4C78766B1A53}"/>
              </a:ext>
            </a:extLst>
          </p:cNvPr>
          <p:cNvSpPr>
            <a:spLocks noGrp="1"/>
          </p:cNvSpPr>
          <p:nvPr>
            <p:ph type="title"/>
          </p:nvPr>
        </p:nvSpPr>
        <p:spPr>
          <a:xfrm>
            <a:off x="0" y="0"/>
            <a:ext cx="6457950" cy="1066800"/>
          </a:xfrm>
        </p:spPr>
        <p:txBody>
          <a:bodyPr/>
          <a:lstStyle/>
          <a:p>
            <a:pPr marL="0" indent="0" algn="l">
              <a:buNone/>
            </a:pPr>
            <a:r>
              <a:rPr lang="en-IN" sz="3200" dirty="0">
                <a:solidFill>
                  <a:srgbClr val="FF0000"/>
                </a:solidFill>
              </a:rPr>
              <a:t>Edge Detection Using First Derivative (Gradient)</a:t>
            </a:r>
            <a:endParaRPr lang="en-IN" sz="3200" b="1" dirty="0">
              <a:solidFill>
                <a:srgbClr val="FF0000"/>
              </a:solidFill>
            </a:endParaRPr>
          </a:p>
        </p:txBody>
      </p:sp>
      <p:pic>
        <p:nvPicPr>
          <p:cNvPr id="5124" name="Picture 3" descr="download.png">
            <a:extLst>
              <a:ext uri="{FF2B5EF4-FFF2-40B4-BE49-F238E27FC236}">
                <a16:creationId xmlns:a16="http://schemas.microsoft.com/office/drawing/2014/main" xmlns="" id="{ADDB3DC1-B7AD-4244-B13B-04FA1ECC37C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457950" y="0"/>
            <a:ext cx="2686050" cy="982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Content Placeholder 3"/>
          <p:cNvPicPr>
            <a:picLocks noGrp="1" noChangeAspect="1"/>
          </p:cNvPicPr>
          <p:nvPr>
            <p:ph idx="1"/>
          </p:nvPr>
        </p:nvPicPr>
        <p:blipFill>
          <a:blip r:embed="rId4"/>
          <a:stretch>
            <a:fillRect/>
          </a:stretch>
        </p:blipFill>
        <p:spPr>
          <a:xfrm>
            <a:off x="381000" y="2963842"/>
            <a:ext cx="4800600" cy="2720995"/>
          </a:xfrm>
          <a:prstGeom prst="rect">
            <a:avLst/>
          </a:prstGeom>
        </p:spPr>
      </p:pic>
      <p:sp>
        <p:nvSpPr>
          <p:cNvPr id="5" name="Rectangle 4"/>
          <p:cNvSpPr/>
          <p:nvPr/>
        </p:nvSpPr>
        <p:spPr>
          <a:xfrm>
            <a:off x="381000" y="1219200"/>
            <a:ext cx="8534400" cy="1508105"/>
          </a:xfrm>
          <a:prstGeom prst="rect">
            <a:avLst/>
          </a:prstGeom>
        </p:spPr>
        <p:txBody>
          <a:bodyPr wrap="square">
            <a:spAutoFit/>
          </a:bodyPr>
          <a:lstStyle/>
          <a:p>
            <a:r>
              <a:rPr lang="en-IN" sz="3200" b="1" dirty="0">
                <a:latin typeface="Calibri-Bold"/>
              </a:rPr>
              <a:t>Magnitude: </a:t>
            </a:r>
            <a:r>
              <a:rPr lang="en-IN" sz="3200" dirty="0"/>
              <a:t>indicates edge strength.</a:t>
            </a:r>
          </a:p>
          <a:p>
            <a:r>
              <a:rPr lang="en-IN" sz="3200" b="1" dirty="0" smtClean="0">
                <a:latin typeface="Calibri-Bold"/>
              </a:rPr>
              <a:t>Direction</a:t>
            </a:r>
            <a:r>
              <a:rPr lang="en-IN" sz="3200" b="1" dirty="0">
                <a:latin typeface="Calibri-Bold"/>
              </a:rPr>
              <a:t>: </a:t>
            </a:r>
            <a:r>
              <a:rPr lang="en-IN" sz="3200" dirty="0"/>
              <a:t>indicates edge direction.</a:t>
            </a:r>
          </a:p>
          <a:p>
            <a:r>
              <a:rPr lang="en-IN" sz="2800" dirty="0">
                <a:latin typeface="ArialMT"/>
              </a:rPr>
              <a:t>– </a:t>
            </a:r>
            <a:r>
              <a:rPr lang="en-IN" sz="2800" dirty="0"/>
              <a:t>i.e., perpendicular to edge direction</a:t>
            </a:r>
            <a:endParaRPr lang="en-IN" sz="3200" dirty="0"/>
          </a:p>
        </p:txBody>
      </p:sp>
      <p:pic>
        <p:nvPicPr>
          <p:cNvPr id="7" name="Picture 6"/>
          <p:cNvPicPr>
            <a:picLocks noChangeAspect="1"/>
          </p:cNvPicPr>
          <p:nvPr/>
        </p:nvPicPr>
        <p:blipFill>
          <a:blip r:embed="rId5"/>
          <a:stretch>
            <a:fillRect/>
          </a:stretch>
        </p:blipFill>
        <p:spPr>
          <a:xfrm>
            <a:off x="5334000" y="2727305"/>
            <a:ext cx="3505200" cy="2846123"/>
          </a:xfrm>
          <a:prstGeom prst="rect">
            <a:avLst/>
          </a:prstGeom>
        </p:spPr>
      </p:pic>
    </p:spTree>
    <p:extLst>
      <p:ext uri="{BB962C8B-B14F-4D97-AF65-F5344CB8AC3E}">
        <p14:creationId xmlns:p14="http://schemas.microsoft.com/office/powerpoint/2010/main" val="1002394681"/>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a:extLst>
              <a:ext uri="{FF2B5EF4-FFF2-40B4-BE49-F238E27FC236}">
                <a16:creationId xmlns:a16="http://schemas.microsoft.com/office/drawing/2014/main" xmlns="" id="{04CA587E-BB18-466B-BC22-4C78766B1A53}"/>
              </a:ext>
            </a:extLst>
          </p:cNvPr>
          <p:cNvSpPr>
            <a:spLocks noGrp="1"/>
          </p:cNvSpPr>
          <p:nvPr>
            <p:ph type="title"/>
          </p:nvPr>
        </p:nvSpPr>
        <p:spPr>
          <a:xfrm>
            <a:off x="0" y="0"/>
            <a:ext cx="6457950" cy="1066800"/>
          </a:xfrm>
        </p:spPr>
        <p:txBody>
          <a:bodyPr/>
          <a:lstStyle/>
          <a:p>
            <a:pPr marL="0" indent="0" algn="l">
              <a:buNone/>
            </a:pPr>
            <a:r>
              <a:rPr lang="en-IN" sz="3200" b="1" dirty="0" smtClean="0">
                <a:solidFill>
                  <a:srgbClr val="FF0000"/>
                </a:solidFill>
              </a:rPr>
              <a:t>Session 7</a:t>
            </a:r>
            <a:endParaRPr lang="en-IN" sz="3200" b="1" dirty="0">
              <a:solidFill>
                <a:srgbClr val="FF0000"/>
              </a:solidFill>
            </a:endParaRPr>
          </a:p>
        </p:txBody>
      </p:sp>
      <p:pic>
        <p:nvPicPr>
          <p:cNvPr id="5124" name="Picture 3" descr="download.png">
            <a:extLst>
              <a:ext uri="{FF2B5EF4-FFF2-40B4-BE49-F238E27FC236}">
                <a16:creationId xmlns:a16="http://schemas.microsoft.com/office/drawing/2014/main" xmlns="" id="{ADDB3DC1-B7AD-4244-B13B-04FA1ECC37C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457950" y="0"/>
            <a:ext cx="2686050" cy="982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p:nvSpPr>
        <p:spPr>
          <a:xfrm>
            <a:off x="381000" y="1219200"/>
            <a:ext cx="8534400" cy="1569660"/>
          </a:xfrm>
          <a:prstGeom prst="rect">
            <a:avLst/>
          </a:prstGeom>
        </p:spPr>
        <p:txBody>
          <a:bodyPr wrap="square">
            <a:spAutoFit/>
          </a:bodyPr>
          <a:lstStyle/>
          <a:p>
            <a:r>
              <a:rPr lang="en-IN" sz="3200" i="1" dirty="0"/>
              <a:t>• Robert's method,</a:t>
            </a:r>
          </a:p>
          <a:p>
            <a:r>
              <a:rPr lang="en-IN" sz="3200" i="1" dirty="0"/>
              <a:t>• </a:t>
            </a:r>
            <a:r>
              <a:rPr lang="en-IN" sz="3200" i="1" dirty="0" err="1"/>
              <a:t>Sobel's</a:t>
            </a:r>
            <a:r>
              <a:rPr lang="en-IN" sz="3200" i="1" dirty="0"/>
              <a:t> method,</a:t>
            </a:r>
          </a:p>
          <a:p>
            <a:r>
              <a:rPr lang="en-IN" sz="3200" i="1" dirty="0"/>
              <a:t>• </a:t>
            </a:r>
            <a:r>
              <a:rPr lang="en-IN" sz="3200" i="1" dirty="0" err="1"/>
              <a:t>Perwitts</a:t>
            </a:r>
            <a:endParaRPr lang="en-IN" sz="3200" dirty="0"/>
          </a:p>
        </p:txBody>
      </p:sp>
    </p:spTree>
    <p:extLst>
      <p:ext uri="{BB962C8B-B14F-4D97-AF65-F5344CB8AC3E}">
        <p14:creationId xmlns:p14="http://schemas.microsoft.com/office/powerpoint/2010/main" val="3497830630"/>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a:extLst>
              <a:ext uri="{FF2B5EF4-FFF2-40B4-BE49-F238E27FC236}">
                <a16:creationId xmlns:a16="http://schemas.microsoft.com/office/drawing/2014/main" xmlns="" id="{04CA587E-BB18-466B-BC22-4C78766B1A53}"/>
              </a:ext>
            </a:extLst>
          </p:cNvPr>
          <p:cNvSpPr>
            <a:spLocks noGrp="1"/>
          </p:cNvSpPr>
          <p:nvPr>
            <p:ph type="title"/>
          </p:nvPr>
        </p:nvSpPr>
        <p:spPr>
          <a:xfrm>
            <a:off x="0" y="0"/>
            <a:ext cx="6457950" cy="1066800"/>
          </a:xfrm>
        </p:spPr>
        <p:txBody>
          <a:bodyPr/>
          <a:lstStyle/>
          <a:p>
            <a:pPr marL="0" indent="0" algn="l">
              <a:buNone/>
            </a:pPr>
            <a:r>
              <a:rPr lang="en-IN" sz="3200" dirty="0">
                <a:solidFill>
                  <a:srgbClr val="FF0000"/>
                </a:solidFill>
              </a:rPr>
              <a:t>Roberts Edge Detection </a:t>
            </a:r>
            <a:endParaRPr lang="en-IN" sz="3200" b="1" dirty="0">
              <a:solidFill>
                <a:srgbClr val="FF0000"/>
              </a:solidFill>
            </a:endParaRPr>
          </a:p>
        </p:txBody>
      </p:sp>
      <p:pic>
        <p:nvPicPr>
          <p:cNvPr id="5124" name="Picture 3" descr="download.png">
            <a:extLst>
              <a:ext uri="{FF2B5EF4-FFF2-40B4-BE49-F238E27FC236}">
                <a16:creationId xmlns:a16="http://schemas.microsoft.com/office/drawing/2014/main" xmlns="" id="{ADDB3DC1-B7AD-4244-B13B-04FA1ECC37C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457950" y="0"/>
            <a:ext cx="2686050" cy="982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p:cNvSpPr/>
          <p:nvPr/>
        </p:nvSpPr>
        <p:spPr>
          <a:xfrm>
            <a:off x="152400" y="1219200"/>
            <a:ext cx="8534400" cy="5509200"/>
          </a:xfrm>
          <a:prstGeom prst="rect">
            <a:avLst/>
          </a:prstGeom>
        </p:spPr>
        <p:txBody>
          <a:bodyPr wrap="square">
            <a:spAutoFit/>
          </a:bodyPr>
          <a:lstStyle/>
          <a:p>
            <a:pPr marL="457200" indent="-457200">
              <a:buFont typeface="Arial" panose="020B0604020202020204" pitchFamily="34" charset="0"/>
              <a:buChar char="•"/>
            </a:pPr>
            <a:r>
              <a:rPr lang="en-IN" sz="3200" dirty="0"/>
              <a:t>The Roberts Cross operator performs a simple, quick to compute, 2-D spatial gradient measurement on an image. </a:t>
            </a:r>
            <a:endParaRPr lang="en-IN" sz="3200" dirty="0" smtClean="0"/>
          </a:p>
          <a:p>
            <a:pPr marL="457200" indent="-457200">
              <a:buFont typeface="Arial" panose="020B0604020202020204" pitchFamily="34" charset="0"/>
              <a:buChar char="•"/>
            </a:pPr>
            <a:r>
              <a:rPr lang="en-IN" sz="3200" dirty="0" smtClean="0"/>
              <a:t>It highlights </a:t>
            </a:r>
            <a:r>
              <a:rPr lang="en-IN" sz="3200" dirty="0"/>
              <a:t>regions of high spatial frequency which often correspond to edges. </a:t>
            </a:r>
            <a:endParaRPr lang="en-IN" sz="3200" dirty="0" smtClean="0"/>
          </a:p>
          <a:p>
            <a:pPr marL="457200" indent="-457200">
              <a:buFont typeface="Arial" panose="020B0604020202020204" pitchFamily="34" charset="0"/>
              <a:buChar char="•"/>
            </a:pPr>
            <a:r>
              <a:rPr lang="en-IN" sz="3200" dirty="0" smtClean="0"/>
              <a:t>The </a:t>
            </a:r>
            <a:r>
              <a:rPr lang="en-IN" sz="3200" dirty="0"/>
              <a:t>input to the operator is a </a:t>
            </a:r>
            <a:r>
              <a:rPr lang="en-IN" sz="3200" b="1" dirty="0"/>
              <a:t>grayscale image</a:t>
            </a:r>
            <a:r>
              <a:rPr lang="en-IN" sz="3200" dirty="0"/>
              <a:t>, as is the output. </a:t>
            </a:r>
            <a:endParaRPr lang="en-IN" sz="3200" dirty="0" smtClean="0"/>
          </a:p>
          <a:p>
            <a:pPr marL="457200" indent="-457200">
              <a:buFont typeface="Arial" panose="020B0604020202020204" pitchFamily="34" charset="0"/>
              <a:buChar char="•"/>
            </a:pPr>
            <a:r>
              <a:rPr lang="en-IN" sz="3200" b="1" dirty="0" smtClean="0"/>
              <a:t>Pixel </a:t>
            </a:r>
            <a:r>
              <a:rPr lang="en-IN" sz="3200" b="1" dirty="0"/>
              <a:t>values </a:t>
            </a:r>
            <a:r>
              <a:rPr lang="en-IN" sz="3200" dirty="0"/>
              <a:t>at each point in the output represent the </a:t>
            </a:r>
            <a:r>
              <a:rPr lang="en-IN" sz="3200" b="1" dirty="0"/>
              <a:t>estimated absolute magnitude </a:t>
            </a:r>
            <a:r>
              <a:rPr lang="en-IN" sz="3200" dirty="0"/>
              <a:t>of the </a:t>
            </a:r>
            <a:r>
              <a:rPr lang="en-IN" sz="3200" b="1" dirty="0"/>
              <a:t>spatial gradient </a:t>
            </a:r>
            <a:r>
              <a:rPr lang="en-IN" sz="3200" dirty="0"/>
              <a:t>of the input image at that point</a:t>
            </a:r>
          </a:p>
        </p:txBody>
      </p:sp>
    </p:spTree>
    <p:extLst>
      <p:ext uri="{BB962C8B-B14F-4D97-AF65-F5344CB8AC3E}">
        <p14:creationId xmlns:p14="http://schemas.microsoft.com/office/powerpoint/2010/main" val="4031937189"/>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a:extLst>
              <a:ext uri="{FF2B5EF4-FFF2-40B4-BE49-F238E27FC236}">
                <a16:creationId xmlns:a16="http://schemas.microsoft.com/office/drawing/2014/main" xmlns="" id="{04CA587E-BB18-466B-BC22-4C78766B1A53}"/>
              </a:ext>
            </a:extLst>
          </p:cNvPr>
          <p:cNvSpPr>
            <a:spLocks noGrp="1"/>
          </p:cNvSpPr>
          <p:nvPr>
            <p:ph type="title"/>
          </p:nvPr>
        </p:nvSpPr>
        <p:spPr>
          <a:xfrm>
            <a:off x="0" y="34132"/>
            <a:ext cx="6457950" cy="1066800"/>
          </a:xfrm>
        </p:spPr>
        <p:txBody>
          <a:bodyPr/>
          <a:lstStyle/>
          <a:p>
            <a:pPr marL="0" indent="0" algn="l">
              <a:buNone/>
            </a:pPr>
            <a:r>
              <a:rPr lang="en-IN" sz="3200" dirty="0">
                <a:solidFill>
                  <a:srgbClr val="FF0000"/>
                </a:solidFill>
              </a:rPr>
              <a:t>Roberts Edge Detection </a:t>
            </a:r>
            <a:endParaRPr lang="en-IN" sz="3200" b="1" dirty="0">
              <a:solidFill>
                <a:srgbClr val="FF0000"/>
              </a:solidFill>
            </a:endParaRPr>
          </a:p>
        </p:txBody>
      </p:sp>
      <p:pic>
        <p:nvPicPr>
          <p:cNvPr id="5124" name="Picture 3" descr="download.png">
            <a:extLst>
              <a:ext uri="{FF2B5EF4-FFF2-40B4-BE49-F238E27FC236}">
                <a16:creationId xmlns:a16="http://schemas.microsoft.com/office/drawing/2014/main" xmlns="" id="{ADDB3DC1-B7AD-4244-B13B-04FA1ECC37C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457950" y="0"/>
            <a:ext cx="2686050" cy="982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304800" y="1088098"/>
            <a:ext cx="8534400" cy="3046988"/>
          </a:xfrm>
          <a:prstGeom prst="rect">
            <a:avLst/>
          </a:prstGeom>
        </p:spPr>
        <p:txBody>
          <a:bodyPr wrap="square">
            <a:spAutoFit/>
          </a:bodyPr>
          <a:lstStyle/>
          <a:p>
            <a:pPr marL="457200" indent="-457200">
              <a:buFont typeface="Arial" panose="020B0604020202020204" pitchFamily="34" charset="0"/>
              <a:buChar char="•"/>
            </a:pPr>
            <a:r>
              <a:rPr lang="en-IN" sz="3200" b="1" dirty="0"/>
              <a:t>Robert Operator</a:t>
            </a:r>
            <a:r>
              <a:rPr lang="en-IN" sz="3200" dirty="0"/>
              <a:t>: </a:t>
            </a:r>
            <a:r>
              <a:rPr lang="en-IN" sz="3200" dirty="0" smtClean="0"/>
              <a:t>It is a </a:t>
            </a:r>
            <a:r>
              <a:rPr lang="en-IN" sz="3200" b="1" dirty="0"/>
              <a:t>gradient-based</a:t>
            </a:r>
            <a:r>
              <a:rPr lang="en-IN" sz="3200" dirty="0"/>
              <a:t> operator computes the </a:t>
            </a:r>
            <a:r>
              <a:rPr lang="en-IN" sz="3200" b="1" dirty="0"/>
              <a:t>sum of squares </a:t>
            </a:r>
            <a:r>
              <a:rPr lang="en-IN" sz="3200" dirty="0"/>
              <a:t>of the </a:t>
            </a:r>
            <a:r>
              <a:rPr lang="en-IN" sz="3200" b="1" dirty="0"/>
              <a:t>differences</a:t>
            </a:r>
            <a:r>
              <a:rPr lang="en-IN" sz="3200" dirty="0"/>
              <a:t> between </a:t>
            </a:r>
            <a:r>
              <a:rPr lang="en-IN" sz="3200" b="1" dirty="0"/>
              <a:t>diagonally adjacent pixels </a:t>
            </a:r>
            <a:r>
              <a:rPr lang="en-IN" sz="3200" dirty="0"/>
              <a:t>in an image through </a:t>
            </a:r>
            <a:r>
              <a:rPr lang="en-IN" sz="3200" b="1" dirty="0"/>
              <a:t>discrete differentiation</a:t>
            </a:r>
            <a:r>
              <a:rPr lang="en-IN" sz="3200" dirty="0"/>
              <a:t>. </a:t>
            </a:r>
            <a:endParaRPr lang="en-IN" sz="3200" dirty="0" smtClean="0"/>
          </a:p>
          <a:p>
            <a:pPr marL="457200" indent="-457200">
              <a:buFont typeface="Arial" panose="020B0604020202020204" pitchFamily="34" charset="0"/>
              <a:buChar char="•"/>
            </a:pPr>
            <a:r>
              <a:rPr lang="en-IN" sz="3200" dirty="0" smtClean="0"/>
              <a:t>Then </a:t>
            </a:r>
            <a:r>
              <a:rPr lang="en-IN" sz="3200" dirty="0"/>
              <a:t>the gradient approximation is made. It uses the following 2 x 2 kernels or masks –</a:t>
            </a:r>
          </a:p>
        </p:txBody>
      </p:sp>
      <p:pic>
        <p:nvPicPr>
          <p:cNvPr id="3" name="Picture 2"/>
          <p:cNvPicPr>
            <a:picLocks noChangeAspect="1"/>
          </p:cNvPicPr>
          <p:nvPr/>
        </p:nvPicPr>
        <p:blipFill>
          <a:blip r:embed="rId4"/>
          <a:stretch>
            <a:fillRect/>
          </a:stretch>
        </p:blipFill>
        <p:spPr>
          <a:xfrm>
            <a:off x="1905000" y="4135086"/>
            <a:ext cx="5419725" cy="2580424"/>
          </a:xfrm>
          <a:prstGeom prst="rect">
            <a:avLst/>
          </a:prstGeom>
        </p:spPr>
      </p:pic>
    </p:spTree>
    <p:extLst>
      <p:ext uri="{BB962C8B-B14F-4D97-AF65-F5344CB8AC3E}">
        <p14:creationId xmlns:p14="http://schemas.microsoft.com/office/powerpoint/2010/main" val="1043291179"/>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a:extLst>
              <a:ext uri="{FF2B5EF4-FFF2-40B4-BE49-F238E27FC236}">
                <a16:creationId xmlns:a16="http://schemas.microsoft.com/office/drawing/2014/main" xmlns="" id="{04CA587E-BB18-466B-BC22-4C78766B1A53}"/>
              </a:ext>
            </a:extLst>
          </p:cNvPr>
          <p:cNvSpPr>
            <a:spLocks noGrp="1"/>
          </p:cNvSpPr>
          <p:nvPr>
            <p:ph type="title"/>
          </p:nvPr>
        </p:nvSpPr>
        <p:spPr>
          <a:xfrm>
            <a:off x="0" y="0"/>
            <a:ext cx="6457950" cy="1066800"/>
          </a:xfrm>
        </p:spPr>
        <p:txBody>
          <a:bodyPr/>
          <a:lstStyle/>
          <a:p>
            <a:pPr marL="0" indent="0" algn="l">
              <a:buNone/>
            </a:pPr>
            <a:r>
              <a:rPr lang="en-IN" sz="3200" dirty="0">
                <a:solidFill>
                  <a:srgbClr val="FF0000"/>
                </a:solidFill>
              </a:rPr>
              <a:t>The Roberts cross operator</a:t>
            </a:r>
            <a:endParaRPr lang="en-IN" sz="3200" b="1" dirty="0">
              <a:solidFill>
                <a:srgbClr val="FF0000"/>
              </a:solidFill>
            </a:endParaRPr>
          </a:p>
        </p:txBody>
      </p:sp>
      <p:pic>
        <p:nvPicPr>
          <p:cNvPr id="5124" name="Picture 3" descr="download.png">
            <a:extLst>
              <a:ext uri="{FF2B5EF4-FFF2-40B4-BE49-F238E27FC236}">
                <a16:creationId xmlns:a16="http://schemas.microsoft.com/office/drawing/2014/main" xmlns="" id="{ADDB3DC1-B7AD-4244-B13B-04FA1ECC37C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457950" y="0"/>
            <a:ext cx="2686050" cy="982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p:cNvPicPr>
            <a:picLocks noChangeAspect="1"/>
          </p:cNvPicPr>
          <p:nvPr/>
        </p:nvPicPr>
        <p:blipFill>
          <a:blip r:embed="rId4"/>
          <a:stretch>
            <a:fillRect/>
          </a:stretch>
        </p:blipFill>
        <p:spPr>
          <a:xfrm>
            <a:off x="533400" y="1066800"/>
            <a:ext cx="8305800" cy="5476028"/>
          </a:xfrm>
          <a:prstGeom prst="rect">
            <a:avLst/>
          </a:prstGeom>
        </p:spPr>
      </p:pic>
    </p:spTree>
    <p:extLst>
      <p:ext uri="{BB962C8B-B14F-4D97-AF65-F5344CB8AC3E}">
        <p14:creationId xmlns:p14="http://schemas.microsoft.com/office/powerpoint/2010/main" val="2952937694"/>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a:extLst>
              <a:ext uri="{FF2B5EF4-FFF2-40B4-BE49-F238E27FC236}">
                <a16:creationId xmlns:a16="http://schemas.microsoft.com/office/drawing/2014/main" xmlns="" id="{04CA587E-BB18-466B-BC22-4C78766B1A53}"/>
              </a:ext>
            </a:extLst>
          </p:cNvPr>
          <p:cNvSpPr>
            <a:spLocks noGrp="1"/>
          </p:cNvSpPr>
          <p:nvPr>
            <p:ph type="title"/>
          </p:nvPr>
        </p:nvSpPr>
        <p:spPr>
          <a:xfrm>
            <a:off x="0" y="34132"/>
            <a:ext cx="6457950" cy="1066800"/>
          </a:xfrm>
        </p:spPr>
        <p:txBody>
          <a:bodyPr/>
          <a:lstStyle/>
          <a:p>
            <a:pPr marL="0" indent="0" algn="l">
              <a:buNone/>
            </a:pPr>
            <a:r>
              <a:rPr lang="en-IN" sz="3200" dirty="0">
                <a:solidFill>
                  <a:srgbClr val="FF0000"/>
                </a:solidFill>
              </a:rPr>
              <a:t>Roberts Edge Detection </a:t>
            </a:r>
            <a:endParaRPr lang="en-IN" sz="3200" b="1" dirty="0">
              <a:solidFill>
                <a:srgbClr val="FF0000"/>
              </a:solidFill>
            </a:endParaRPr>
          </a:p>
        </p:txBody>
      </p:sp>
      <p:pic>
        <p:nvPicPr>
          <p:cNvPr id="5124" name="Picture 3" descr="download.png">
            <a:extLst>
              <a:ext uri="{FF2B5EF4-FFF2-40B4-BE49-F238E27FC236}">
                <a16:creationId xmlns:a16="http://schemas.microsoft.com/office/drawing/2014/main" xmlns="" id="{ADDB3DC1-B7AD-4244-B13B-04FA1ECC37C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457950" y="0"/>
            <a:ext cx="2686050" cy="982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304800" y="1088098"/>
            <a:ext cx="8534400" cy="4832092"/>
          </a:xfrm>
          <a:prstGeom prst="rect">
            <a:avLst/>
          </a:prstGeom>
        </p:spPr>
        <p:txBody>
          <a:bodyPr wrap="square">
            <a:spAutoFit/>
          </a:bodyPr>
          <a:lstStyle/>
          <a:p>
            <a:r>
              <a:rPr lang="en-IN" sz="2800" dirty="0" smtClean="0"/>
              <a:t>1</a:t>
            </a:r>
            <a:r>
              <a:rPr lang="en-IN" sz="2800" dirty="0"/>
              <a:t>: Input – Read an image</a:t>
            </a:r>
          </a:p>
          <a:p>
            <a:r>
              <a:rPr lang="en-IN" sz="2800" dirty="0" smtClean="0"/>
              <a:t>2</a:t>
            </a:r>
            <a:r>
              <a:rPr lang="en-IN" sz="2800" dirty="0"/>
              <a:t>: Convert the true-color RGB image to the grayscale image</a:t>
            </a:r>
          </a:p>
          <a:p>
            <a:r>
              <a:rPr lang="en-IN" sz="2800" dirty="0" smtClean="0"/>
              <a:t>3</a:t>
            </a:r>
            <a:r>
              <a:rPr lang="en-IN" sz="2800" dirty="0"/>
              <a:t>: Convert the image to </a:t>
            </a:r>
            <a:r>
              <a:rPr lang="en-IN" sz="2800" dirty="0" smtClean="0"/>
              <a:t>double4</a:t>
            </a:r>
            <a:r>
              <a:rPr lang="en-IN" sz="2800" dirty="0"/>
              <a:t>: Pre-allocate the </a:t>
            </a:r>
            <a:r>
              <a:rPr lang="en-IN" sz="2800" dirty="0" err="1"/>
              <a:t>filtered_image</a:t>
            </a:r>
            <a:r>
              <a:rPr lang="en-IN" sz="2800" dirty="0"/>
              <a:t> matrix with zeros</a:t>
            </a:r>
          </a:p>
          <a:p>
            <a:r>
              <a:rPr lang="en-IN" sz="2800" dirty="0" smtClean="0"/>
              <a:t>5</a:t>
            </a:r>
            <a:r>
              <a:rPr lang="en-IN" sz="2800" dirty="0"/>
              <a:t>: Define Robert Operator Mask</a:t>
            </a:r>
          </a:p>
          <a:p>
            <a:r>
              <a:rPr lang="en-IN" sz="2800" dirty="0" smtClean="0"/>
              <a:t>6</a:t>
            </a:r>
            <a:r>
              <a:rPr lang="en-IN" sz="2800" dirty="0"/>
              <a:t>: Edge Detection Process (Compute Gradient approximation and magnitude of </a:t>
            </a:r>
            <a:r>
              <a:rPr lang="en-IN" sz="2800" dirty="0" smtClean="0"/>
              <a:t>vector)</a:t>
            </a:r>
          </a:p>
          <a:p>
            <a:r>
              <a:rPr lang="en-IN" sz="2800" dirty="0" smtClean="0"/>
              <a:t>7</a:t>
            </a:r>
            <a:r>
              <a:rPr lang="en-IN" sz="2800" dirty="0"/>
              <a:t>: Display the filtered image</a:t>
            </a:r>
          </a:p>
          <a:p>
            <a:r>
              <a:rPr lang="en-IN" sz="2800" dirty="0" smtClean="0"/>
              <a:t>8</a:t>
            </a:r>
            <a:r>
              <a:rPr lang="en-IN" sz="2800" dirty="0"/>
              <a:t>: Thresholding on the filtered image</a:t>
            </a:r>
          </a:p>
          <a:p>
            <a:r>
              <a:rPr lang="en-IN" sz="2800" dirty="0" smtClean="0"/>
              <a:t>9</a:t>
            </a:r>
            <a:r>
              <a:rPr lang="en-IN" sz="2800" dirty="0"/>
              <a:t>: Display the edge-detected image</a:t>
            </a:r>
          </a:p>
        </p:txBody>
      </p:sp>
    </p:spTree>
    <p:extLst>
      <p:ext uri="{BB962C8B-B14F-4D97-AF65-F5344CB8AC3E}">
        <p14:creationId xmlns:p14="http://schemas.microsoft.com/office/powerpoint/2010/main" val="2014410228"/>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a:extLst>
              <a:ext uri="{FF2B5EF4-FFF2-40B4-BE49-F238E27FC236}">
                <a16:creationId xmlns:a16="http://schemas.microsoft.com/office/drawing/2014/main" xmlns="" id="{04CA587E-BB18-466B-BC22-4C78766B1A53}"/>
              </a:ext>
            </a:extLst>
          </p:cNvPr>
          <p:cNvSpPr>
            <a:spLocks noGrp="1"/>
          </p:cNvSpPr>
          <p:nvPr>
            <p:ph type="title"/>
          </p:nvPr>
        </p:nvSpPr>
        <p:spPr>
          <a:xfrm>
            <a:off x="0" y="34132"/>
            <a:ext cx="6457950" cy="1066800"/>
          </a:xfrm>
        </p:spPr>
        <p:txBody>
          <a:bodyPr/>
          <a:lstStyle/>
          <a:p>
            <a:pPr marL="0" indent="0" algn="l">
              <a:buNone/>
            </a:pPr>
            <a:r>
              <a:rPr lang="en-IN" sz="3200" dirty="0">
                <a:solidFill>
                  <a:srgbClr val="FF0000"/>
                </a:solidFill>
              </a:rPr>
              <a:t>Roberts Edge Detection </a:t>
            </a:r>
            <a:endParaRPr lang="en-IN" sz="3200" b="1" dirty="0">
              <a:solidFill>
                <a:srgbClr val="FF0000"/>
              </a:solidFill>
            </a:endParaRPr>
          </a:p>
        </p:txBody>
      </p:sp>
      <p:pic>
        <p:nvPicPr>
          <p:cNvPr id="5124" name="Picture 3" descr="download.png">
            <a:extLst>
              <a:ext uri="{FF2B5EF4-FFF2-40B4-BE49-F238E27FC236}">
                <a16:creationId xmlns:a16="http://schemas.microsoft.com/office/drawing/2014/main" xmlns="" id="{ADDB3DC1-B7AD-4244-B13B-04FA1ECC37C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457950" y="0"/>
            <a:ext cx="2686050" cy="982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p:cNvPicPr>
            <a:picLocks noChangeAspect="1"/>
          </p:cNvPicPr>
          <p:nvPr/>
        </p:nvPicPr>
        <p:blipFill>
          <a:blip r:embed="rId4"/>
          <a:stretch>
            <a:fillRect/>
          </a:stretch>
        </p:blipFill>
        <p:spPr>
          <a:xfrm>
            <a:off x="304800" y="1016795"/>
            <a:ext cx="8534399" cy="5003005"/>
          </a:xfrm>
          <a:prstGeom prst="rect">
            <a:avLst/>
          </a:prstGeom>
        </p:spPr>
      </p:pic>
    </p:spTree>
    <p:extLst>
      <p:ext uri="{BB962C8B-B14F-4D97-AF65-F5344CB8AC3E}">
        <p14:creationId xmlns:p14="http://schemas.microsoft.com/office/powerpoint/2010/main" val="395697842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a:extLst>
              <a:ext uri="{FF2B5EF4-FFF2-40B4-BE49-F238E27FC236}">
                <a16:creationId xmlns:a16="http://schemas.microsoft.com/office/drawing/2014/main" xmlns="" id="{04CA587E-BB18-466B-BC22-4C78766B1A53}"/>
              </a:ext>
            </a:extLst>
          </p:cNvPr>
          <p:cNvSpPr>
            <a:spLocks noGrp="1"/>
          </p:cNvSpPr>
          <p:nvPr>
            <p:ph type="title"/>
          </p:nvPr>
        </p:nvSpPr>
        <p:spPr>
          <a:xfrm>
            <a:off x="0" y="0"/>
            <a:ext cx="6457950" cy="1066800"/>
          </a:xfrm>
        </p:spPr>
        <p:txBody>
          <a:bodyPr/>
          <a:lstStyle/>
          <a:p>
            <a:pPr marL="0" indent="0">
              <a:buNone/>
            </a:pPr>
            <a:r>
              <a:rPr lang="en-IN" sz="3200" b="1" dirty="0">
                <a:solidFill>
                  <a:srgbClr val="FF0000"/>
                </a:solidFill>
              </a:rPr>
              <a:t>Types of Images </a:t>
            </a:r>
          </a:p>
        </p:txBody>
      </p:sp>
      <p:pic>
        <p:nvPicPr>
          <p:cNvPr id="2" name="Content Placeholder 1"/>
          <p:cNvPicPr>
            <a:picLocks noGrp="1" noChangeAspect="1"/>
          </p:cNvPicPr>
          <p:nvPr>
            <p:ph idx="1"/>
          </p:nvPr>
        </p:nvPicPr>
        <p:blipFill>
          <a:blip r:embed="rId2"/>
          <a:stretch>
            <a:fillRect/>
          </a:stretch>
        </p:blipFill>
        <p:spPr>
          <a:xfrm>
            <a:off x="971551" y="1676400"/>
            <a:ext cx="5486399" cy="4775200"/>
          </a:xfrm>
          <a:prstGeom prst="rect">
            <a:avLst/>
          </a:prstGeom>
        </p:spPr>
      </p:pic>
      <p:pic>
        <p:nvPicPr>
          <p:cNvPr id="5124" name="Picture 3" descr="download.png">
            <a:extLst>
              <a:ext uri="{FF2B5EF4-FFF2-40B4-BE49-F238E27FC236}">
                <a16:creationId xmlns:a16="http://schemas.microsoft.com/office/drawing/2014/main" xmlns="" id="{ADDB3DC1-B7AD-4244-B13B-04FA1ECC37C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457950" y="0"/>
            <a:ext cx="2686050" cy="982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38888469"/>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a:extLst>
              <a:ext uri="{FF2B5EF4-FFF2-40B4-BE49-F238E27FC236}">
                <a16:creationId xmlns:a16="http://schemas.microsoft.com/office/drawing/2014/main" xmlns="" id="{04CA587E-BB18-466B-BC22-4C78766B1A53}"/>
              </a:ext>
            </a:extLst>
          </p:cNvPr>
          <p:cNvSpPr>
            <a:spLocks noGrp="1"/>
          </p:cNvSpPr>
          <p:nvPr>
            <p:ph type="title"/>
          </p:nvPr>
        </p:nvSpPr>
        <p:spPr>
          <a:xfrm>
            <a:off x="0" y="34132"/>
            <a:ext cx="6457950" cy="1066800"/>
          </a:xfrm>
        </p:spPr>
        <p:txBody>
          <a:bodyPr/>
          <a:lstStyle/>
          <a:p>
            <a:pPr marL="0" indent="0" algn="l">
              <a:buNone/>
            </a:pPr>
            <a:r>
              <a:rPr lang="en-IN" sz="3200" dirty="0">
                <a:solidFill>
                  <a:srgbClr val="FF0000"/>
                </a:solidFill>
              </a:rPr>
              <a:t>Roberts Edge Detection </a:t>
            </a:r>
            <a:endParaRPr lang="en-IN" sz="3200" b="1" dirty="0">
              <a:solidFill>
                <a:srgbClr val="FF0000"/>
              </a:solidFill>
            </a:endParaRPr>
          </a:p>
        </p:txBody>
      </p:sp>
      <p:pic>
        <p:nvPicPr>
          <p:cNvPr id="5124" name="Picture 3" descr="download.png">
            <a:extLst>
              <a:ext uri="{FF2B5EF4-FFF2-40B4-BE49-F238E27FC236}">
                <a16:creationId xmlns:a16="http://schemas.microsoft.com/office/drawing/2014/main" xmlns="" id="{ADDB3DC1-B7AD-4244-B13B-04FA1ECC37C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457950" y="0"/>
            <a:ext cx="2686050" cy="982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p:cNvSpPr/>
          <p:nvPr/>
        </p:nvSpPr>
        <p:spPr>
          <a:xfrm>
            <a:off x="381000" y="1600200"/>
            <a:ext cx="8305800" cy="3970318"/>
          </a:xfrm>
          <a:prstGeom prst="rect">
            <a:avLst/>
          </a:prstGeom>
        </p:spPr>
        <p:txBody>
          <a:bodyPr wrap="square">
            <a:spAutoFit/>
          </a:bodyPr>
          <a:lstStyle/>
          <a:p>
            <a:r>
              <a:rPr lang="en-IN" sz="2800" b="1" dirty="0">
                <a:solidFill>
                  <a:srgbClr val="273239"/>
                </a:solidFill>
                <a:latin typeface="urw-din"/>
              </a:rPr>
              <a:t>Advantages</a:t>
            </a:r>
            <a:r>
              <a:rPr lang="en-IN" sz="2800" b="1" dirty="0" smtClean="0">
                <a:solidFill>
                  <a:srgbClr val="273239"/>
                </a:solidFill>
                <a:latin typeface="urw-din"/>
              </a:rPr>
              <a:t>:</a:t>
            </a:r>
          </a:p>
          <a:p>
            <a:endParaRPr lang="en-IN" sz="2800" dirty="0">
              <a:solidFill>
                <a:srgbClr val="273239"/>
              </a:solidFill>
              <a:latin typeface="urw-din"/>
            </a:endParaRPr>
          </a:p>
          <a:p>
            <a:pPr>
              <a:buFont typeface="+mj-lt"/>
              <a:buAutoNum type="arabicPeriod"/>
            </a:pPr>
            <a:r>
              <a:rPr lang="en-IN" sz="2800" dirty="0">
                <a:solidFill>
                  <a:srgbClr val="273239"/>
                </a:solidFill>
                <a:latin typeface="urw-din"/>
              </a:rPr>
              <a:t>Detection of edges and orientation are very easy</a:t>
            </a:r>
          </a:p>
          <a:p>
            <a:pPr>
              <a:buFont typeface="+mj-lt"/>
              <a:buAutoNum type="arabicPeriod"/>
            </a:pPr>
            <a:r>
              <a:rPr lang="en-IN" sz="2800" dirty="0">
                <a:solidFill>
                  <a:srgbClr val="273239"/>
                </a:solidFill>
                <a:latin typeface="urw-din"/>
              </a:rPr>
              <a:t>Diagonal direction points are preserved</a:t>
            </a:r>
          </a:p>
          <a:p>
            <a:endParaRPr lang="en-IN" sz="2800" b="1" dirty="0" smtClean="0">
              <a:solidFill>
                <a:srgbClr val="273239"/>
              </a:solidFill>
              <a:latin typeface="urw-din"/>
            </a:endParaRPr>
          </a:p>
          <a:p>
            <a:r>
              <a:rPr lang="en-IN" sz="2800" b="1" dirty="0" smtClean="0">
                <a:solidFill>
                  <a:srgbClr val="273239"/>
                </a:solidFill>
                <a:latin typeface="urw-din"/>
              </a:rPr>
              <a:t>Limitations:</a:t>
            </a:r>
          </a:p>
          <a:p>
            <a:endParaRPr lang="en-IN" sz="2800" dirty="0">
              <a:solidFill>
                <a:srgbClr val="273239"/>
              </a:solidFill>
              <a:latin typeface="urw-din"/>
            </a:endParaRPr>
          </a:p>
          <a:p>
            <a:pPr>
              <a:buFont typeface="+mj-lt"/>
              <a:buAutoNum type="arabicPeriod"/>
            </a:pPr>
            <a:r>
              <a:rPr lang="en-IN" sz="2800" dirty="0">
                <a:solidFill>
                  <a:srgbClr val="273239"/>
                </a:solidFill>
                <a:latin typeface="urw-din"/>
              </a:rPr>
              <a:t>Very sensitive to noise</a:t>
            </a:r>
          </a:p>
          <a:p>
            <a:pPr>
              <a:buFont typeface="+mj-lt"/>
              <a:buAutoNum type="arabicPeriod"/>
            </a:pPr>
            <a:r>
              <a:rPr lang="en-IN" sz="2800" dirty="0">
                <a:solidFill>
                  <a:srgbClr val="273239"/>
                </a:solidFill>
                <a:latin typeface="urw-din"/>
              </a:rPr>
              <a:t>Not very accurate in edge detection</a:t>
            </a:r>
            <a:endParaRPr lang="en-IN" sz="2800" b="0" i="0" dirty="0">
              <a:solidFill>
                <a:srgbClr val="273239"/>
              </a:solidFill>
              <a:effectLst/>
              <a:latin typeface="urw-din"/>
            </a:endParaRPr>
          </a:p>
        </p:txBody>
      </p:sp>
    </p:spTree>
    <p:extLst>
      <p:ext uri="{BB962C8B-B14F-4D97-AF65-F5344CB8AC3E}">
        <p14:creationId xmlns:p14="http://schemas.microsoft.com/office/powerpoint/2010/main" val="2731519935"/>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a:extLst>
              <a:ext uri="{FF2B5EF4-FFF2-40B4-BE49-F238E27FC236}">
                <a16:creationId xmlns:a16="http://schemas.microsoft.com/office/drawing/2014/main" xmlns="" id="{04CA587E-BB18-466B-BC22-4C78766B1A53}"/>
              </a:ext>
            </a:extLst>
          </p:cNvPr>
          <p:cNvSpPr>
            <a:spLocks noGrp="1"/>
          </p:cNvSpPr>
          <p:nvPr>
            <p:ph type="title"/>
          </p:nvPr>
        </p:nvSpPr>
        <p:spPr>
          <a:xfrm>
            <a:off x="0" y="0"/>
            <a:ext cx="6457950" cy="1066800"/>
          </a:xfrm>
        </p:spPr>
        <p:txBody>
          <a:bodyPr/>
          <a:lstStyle/>
          <a:p>
            <a:pPr marL="0" indent="0" algn="l">
              <a:buNone/>
            </a:pPr>
            <a:r>
              <a:rPr lang="en-IN" sz="3200" dirty="0" err="1" smtClean="0">
                <a:solidFill>
                  <a:srgbClr val="FF0000"/>
                </a:solidFill>
              </a:rPr>
              <a:t>Sobel</a:t>
            </a:r>
            <a:r>
              <a:rPr lang="en-IN" sz="3200" dirty="0" smtClean="0">
                <a:solidFill>
                  <a:srgbClr val="FF0000"/>
                </a:solidFill>
              </a:rPr>
              <a:t> Edge Detection Method</a:t>
            </a:r>
            <a:endParaRPr lang="en-IN" sz="3200" b="1" dirty="0">
              <a:solidFill>
                <a:srgbClr val="FF0000"/>
              </a:solidFill>
            </a:endParaRPr>
          </a:p>
        </p:txBody>
      </p:sp>
      <p:pic>
        <p:nvPicPr>
          <p:cNvPr id="5124" name="Picture 3" descr="download.png">
            <a:extLst>
              <a:ext uri="{FF2B5EF4-FFF2-40B4-BE49-F238E27FC236}">
                <a16:creationId xmlns:a16="http://schemas.microsoft.com/office/drawing/2014/main" xmlns="" id="{ADDB3DC1-B7AD-4244-B13B-04FA1ECC37C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457950" y="0"/>
            <a:ext cx="2686050" cy="982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p:cNvSpPr/>
          <p:nvPr/>
        </p:nvSpPr>
        <p:spPr>
          <a:xfrm>
            <a:off x="152400" y="1053966"/>
            <a:ext cx="8991600" cy="5509200"/>
          </a:xfrm>
          <a:prstGeom prst="rect">
            <a:avLst/>
          </a:prstGeom>
        </p:spPr>
        <p:txBody>
          <a:bodyPr wrap="square">
            <a:spAutoFit/>
          </a:bodyPr>
          <a:lstStyle/>
          <a:p>
            <a:pPr marL="457200" indent="-457200">
              <a:buFont typeface="Arial" panose="020B0604020202020204" pitchFamily="34" charset="0"/>
              <a:buChar char="•"/>
            </a:pPr>
            <a:r>
              <a:rPr lang="en-IN" sz="3200" dirty="0"/>
              <a:t>The </a:t>
            </a:r>
            <a:r>
              <a:rPr lang="en-IN" sz="3200" dirty="0" err="1"/>
              <a:t>Sobel</a:t>
            </a:r>
            <a:r>
              <a:rPr lang="en-IN" sz="3200" dirty="0"/>
              <a:t> operator performs a 2-D spatial gradient measurement on an image and so emphasizes regions of high spatial frequency that correspond to edges</a:t>
            </a:r>
            <a:r>
              <a:rPr lang="en-IN" sz="3200" dirty="0" smtClean="0"/>
              <a:t>.</a:t>
            </a:r>
          </a:p>
          <a:p>
            <a:pPr marL="457200" indent="-457200">
              <a:buFont typeface="Arial" panose="020B0604020202020204" pitchFamily="34" charset="0"/>
              <a:buChar char="•"/>
            </a:pPr>
            <a:r>
              <a:rPr lang="en-IN" sz="3200" dirty="0" smtClean="0"/>
              <a:t>It is </a:t>
            </a:r>
            <a:r>
              <a:rPr lang="en-IN" sz="3200" dirty="0"/>
              <a:t>used to find the </a:t>
            </a:r>
            <a:r>
              <a:rPr lang="en-IN" sz="3200" b="1" dirty="0"/>
              <a:t>approximate absolute gradient magnitude </a:t>
            </a:r>
            <a:r>
              <a:rPr lang="en-IN" sz="3200" dirty="0"/>
              <a:t>at each point in an input grayscale image</a:t>
            </a:r>
            <a:r>
              <a:rPr lang="en-IN" sz="3200" dirty="0" smtClean="0"/>
              <a:t>.</a:t>
            </a:r>
          </a:p>
          <a:p>
            <a:pPr marL="457200" indent="-457200">
              <a:buFont typeface="Arial" panose="020B0604020202020204" pitchFamily="34" charset="0"/>
              <a:buChar char="•"/>
            </a:pPr>
            <a:r>
              <a:rPr lang="en-IN" sz="3200" dirty="0" smtClean="0"/>
              <a:t>The </a:t>
            </a:r>
            <a:r>
              <a:rPr lang="en-IN" sz="3200" dirty="0"/>
              <a:t>operator consists of a pair of </a:t>
            </a:r>
            <a:r>
              <a:rPr lang="en-IN" sz="3200" b="1" dirty="0"/>
              <a:t>3×3 convolution </a:t>
            </a:r>
            <a:r>
              <a:rPr lang="en-IN" sz="3200" dirty="0" smtClean="0"/>
              <a:t>kernels. </a:t>
            </a:r>
            <a:r>
              <a:rPr lang="en-IN" sz="3200" dirty="0"/>
              <a:t>One kernel is simply the other rotated by 90°. </a:t>
            </a:r>
            <a:endParaRPr lang="en-IN" sz="3200" dirty="0" smtClean="0"/>
          </a:p>
          <a:p>
            <a:pPr marL="457200" indent="-457200">
              <a:buFont typeface="Arial" panose="020B0604020202020204" pitchFamily="34" charset="0"/>
              <a:buChar char="•"/>
            </a:pPr>
            <a:r>
              <a:rPr lang="en-IN" sz="3200" dirty="0" smtClean="0"/>
              <a:t>This </a:t>
            </a:r>
            <a:r>
              <a:rPr lang="en-IN" sz="3200" dirty="0"/>
              <a:t>is very similar to the Roberts Cross operator</a:t>
            </a:r>
            <a:r>
              <a:rPr lang="en-IN" sz="3200" dirty="0" smtClean="0"/>
              <a:t>.</a:t>
            </a:r>
            <a:endParaRPr lang="en-IN" sz="3200" dirty="0"/>
          </a:p>
        </p:txBody>
      </p:sp>
    </p:spTree>
    <p:extLst>
      <p:ext uri="{BB962C8B-B14F-4D97-AF65-F5344CB8AC3E}">
        <p14:creationId xmlns:p14="http://schemas.microsoft.com/office/powerpoint/2010/main" val="576688519"/>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a:extLst>
              <a:ext uri="{FF2B5EF4-FFF2-40B4-BE49-F238E27FC236}">
                <a16:creationId xmlns:a16="http://schemas.microsoft.com/office/drawing/2014/main" xmlns="" id="{04CA587E-BB18-466B-BC22-4C78766B1A53}"/>
              </a:ext>
            </a:extLst>
          </p:cNvPr>
          <p:cNvSpPr>
            <a:spLocks noGrp="1"/>
          </p:cNvSpPr>
          <p:nvPr>
            <p:ph type="title"/>
          </p:nvPr>
        </p:nvSpPr>
        <p:spPr>
          <a:xfrm>
            <a:off x="0" y="0"/>
            <a:ext cx="6457950" cy="1066800"/>
          </a:xfrm>
        </p:spPr>
        <p:txBody>
          <a:bodyPr/>
          <a:lstStyle/>
          <a:p>
            <a:pPr marL="0" indent="0" algn="l">
              <a:buNone/>
            </a:pPr>
            <a:r>
              <a:rPr lang="en-IN" sz="3200" dirty="0" err="1" smtClean="0">
                <a:solidFill>
                  <a:srgbClr val="FF0000"/>
                </a:solidFill>
              </a:rPr>
              <a:t>Sobel</a:t>
            </a:r>
            <a:r>
              <a:rPr lang="en-IN" sz="3200" dirty="0" smtClean="0">
                <a:solidFill>
                  <a:srgbClr val="FF0000"/>
                </a:solidFill>
              </a:rPr>
              <a:t> Edge Detection Method</a:t>
            </a:r>
            <a:endParaRPr lang="en-IN" sz="3200" b="1" dirty="0">
              <a:solidFill>
                <a:srgbClr val="FF0000"/>
              </a:solidFill>
            </a:endParaRPr>
          </a:p>
        </p:txBody>
      </p:sp>
      <p:pic>
        <p:nvPicPr>
          <p:cNvPr id="5124" name="Picture 3" descr="download.png">
            <a:extLst>
              <a:ext uri="{FF2B5EF4-FFF2-40B4-BE49-F238E27FC236}">
                <a16:creationId xmlns:a16="http://schemas.microsoft.com/office/drawing/2014/main" xmlns="" id="{ADDB3DC1-B7AD-4244-B13B-04FA1ECC37C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457950" y="0"/>
            <a:ext cx="2686050" cy="982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p:cNvSpPr/>
          <p:nvPr/>
        </p:nvSpPr>
        <p:spPr>
          <a:xfrm>
            <a:off x="152400" y="1053966"/>
            <a:ext cx="8991600" cy="1077218"/>
          </a:xfrm>
          <a:prstGeom prst="rect">
            <a:avLst/>
          </a:prstGeom>
        </p:spPr>
        <p:txBody>
          <a:bodyPr wrap="square">
            <a:spAutoFit/>
          </a:bodyPr>
          <a:lstStyle/>
          <a:p>
            <a:pPr marL="457200" indent="-457200">
              <a:buFont typeface="Arial" panose="020B0604020202020204" pitchFamily="34" charset="0"/>
              <a:buChar char="•"/>
            </a:pPr>
            <a:r>
              <a:rPr lang="en-IN" sz="3200" dirty="0" smtClean="0"/>
              <a:t>The </a:t>
            </a:r>
            <a:r>
              <a:rPr lang="en-IN" sz="3200" dirty="0" err="1" smtClean="0"/>
              <a:t>Sobel</a:t>
            </a:r>
            <a:r>
              <a:rPr lang="en-IN" sz="3200" dirty="0" smtClean="0"/>
              <a:t> Operator</a:t>
            </a:r>
          </a:p>
          <a:p>
            <a:pPr marL="457200" indent="-457200">
              <a:buFont typeface="Arial" panose="020B0604020202020204" pitchFamily="34" charset="0"/>
              <a:buChar char="•"/>
            </a:pPr>
            <a:endParaRPr lang="en-IN" sz="3200" dirty="0"/>
          </a:p>
        </p:txBody>
      </p:sp>
      <p:pic>
        <p:nvPicPr>
          <p:cNvPr id="2" name="Picture 1"/>
          <p:cNvPicPr>
            <a:picLocks noChangeAspect="1"/>
          </p:cNvPicPr>
          <p:nvPr/>
        </p:nvPicPr>
        <p:blipFill>
          <a:blip r:embed="rId4"/>
          <a:stretch>
            <a:fillRect/>
          </a:stretch>
        </p:blipFill>
        <p:spPr>
          <a:xfrm>
            <a:off x="1219200" y="2036629"/>
            <a:ext cx="7105650" cy="3810000"/>
          </a:xfrm>
          <a:prstGeom prst="rect">
            <a:avLst/>
          </a:prstGeom>
        </p:spPr>
      </p:pic>
    </p:spTree>
    <p:extLst>
      <p:ext uri="{BB962C8B-B14F-4D97-AF65-F5344CB8AC3E}">
        <p14:creationId xmlns:p14="http://schemas.microsoft.com/office/powerpoint/2010/main" val="1519353069"/>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a:extLst>
              <a:ext uri="{FF2B5EF4-FFF2-40B4-BE49-F238E27FC236}">
                <a16:creationId xmlns:a16="http://schemas.microsoft.com/office/drawing/2014/main" xmlns="" id="{04CA587E-BB18-466B-BC22-4C78766B1A53}"/>
              </a:ext>
            </a:extLst>
          </p:cNvPr>
          <p:cNvSpPr>
            <a:spLocks noGrp="1"/>
          </p:cNvSpPr>
          <p:nvPr>
            <p:ph type="title"/>
          </p:nvPr>
        </p:nvSpPr>
        <p:spPr>
          <a:xfrm>
            <a:off x="0" y="0"/>
            <a:ext cx="6457950" cy="1066800"/>
          </a:xfrm>
        </p:spPr>
        <p:txBody>
          <a:bodyPr/>
          <a:lstStyle/>
          <a:p>
            <a:pPr marL="0" indent="0" algn="l">
              <a:buNone/>
            </a:pPr>
            <a:r>
              <a:rPr lang="en-IN" sz="3200" dirty="0" err="1" smtClean="0">
                <a:solidFill>
                  <a:srgbClr val="FF0000"/>
                </a:solidFill>
              </a:rPr>
              <a:t>Sobel</a:t>
            </a:r>
            <a:r>
              <a:rPr lang="en-IN" sz="3200" dirty="0" smtClean="0">
                <a:solidFill>
                  <a:srgbClr val="FF0000"/>
                </a:solidFill>
              </a:rPr>
              <a:t> Edge Detection Method</a:t>
            </a:r>
            <a:endParaRPr lang="en-IN" sz="3200" b="1" dirty="0">
              <a:solidFill>
                <a:srgbClr val="FF0000"/>
              </a:solidFill>
            </a:endParaRPr>
          </a:p>
        </p:txBody>
      </p:sp>
      <p:pic>
        <p:nvPicPr>
          <p:cNvPr id="5124" name="Picture 3" descr="download.png">
            <a:extLst>
              <a:ext uri="{FF2B5EF4-FFF2-40B4-BE49-F238E27FC236}">
                <a16:creationId xmlns:a16="http://schemas.microsoft.com/office/drawing/2014/main" xmlns="" id="{ADDB3DC1-B7AD-4244-B13B-04FA1ECC37C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457950" y="0"/>
            <a:ext cx="2686050" cy="982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p:cNvPicPr>
            <a:picLocks noChangeAspect="1"/>
          </p:cNvPicPr>
          <p:nvPr/>
        </p:nvPicPr>
        <p:blipFill>
          <a:blip r:embed="rId4"/>
          <a:stretch>
            <a:fillRect/>
          </a:stretch>
        </p:blipFill>
        <p:spPr>
          <a:xfrm>
            <a:off x="117909" y="1166177"/>
            <a:ext cx="8763000" cy="5463223"/>
          </a:xfrm>
          <a:prstGeom prst="rect">
            <a:avLst/>
          </a:prstGeom>
        </p:spPr>
      </p:pic>
    </p:spTree>
    <p:extLst>
      <p:ext uri="{BB962C8B-B14F-4D97-AF65-F5344CB8AC3E}">
        <p14:creationId xmlns:p14="http://schemas.microsoft.com/office/powerpoint/2010/main" val="4110337013"/>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a:extLst>
              <a:ext uri="{FF2B5EF4-FFF2-40B4-BE49-F238E27FC236}">
                <a16:creationId xmlns:a16="http://schemas.microsoft.com/office/drawing/2014/main" xmlns="" id="{04CA587E-BB18-466B-BC22-4C78766B1A53}"/>
              </a:ext>
            </a:extLst>
          </p:cNvPr>
          <p:cNvSpPr>
            <a:spLocks noGrp="1"/>
          </p:cNvSpPr>
          <p:nvPr>
            <p:ph type="title"/>
          </p:nvPr>
        </p:nvSpPr>
        <p:spPr>
          <a:xfrm>
            <a:off x="0" y="0"/>
            <a:ext cx="6457950" cy="1066800"/>
          </a:xfrm>
        </p:spPr>
        <p:txBody>
          <a:bodyPr/>
          <a:lstStyle/>
          <a:p>
            <a:pPr marL="0" indent="0" algn="l">
              <a:buNone/>
            </a:pPr>
            <a:r>
              <a:rPr lang="en-IN" sz="3200" dirty="0" err="1" smtClean="0">
                <a:solidFill>
                  <a:srgbClr val="FF0000"/>
                </a:solidFill>
              </a:rPr>
              <a:t>Sobel</a:t>
            </a:r>
            <a:r>
              <a:rPr lang="en-IN" sz="3200" dirty="0" smtClean="0">
                <a:solidFill>
                  <a:srgbClr val="FF0000"/>
                </a:solidFill>
              </a:rPr>
              <a:t> Edge Detection Method</a:t>
            </a:r>
            <a:endParaRPr lang="en-IN" sz="3200" b="1" dirty="0">
              <a:solidFill>
                <a:srgbClr val="FF0000"/>
              </a:solidFill>
            </a:endParaRPr>
          </a:p>
        </p:txBody>
      </p:sp>
      <p:pic>
        <p:nvPicPr>
          <p:cNvPr id="5124" name="Picture 3" descr="download.png">
            <a:extLst>
              <a:ext uri="{FF2B5EF4-FFF2-40B4-BE49-F238E27FC236}">
                <a16:creationId xmlns:a16="http://schemas.microsoft.com/office/drawing/2014/main" xmlns="" id="{ADDB3DC1-B7AD-4244-B13B-04FA1ECC37C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457950" y="0"/>
            <a:ext cx="2686050" cy="982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p:cNvSpPr/>
          <p:nvPr/>
        </p:nvSpPr>
        <p:spPr>
          <a:xfrm>
            <a:off x="152400" y="1053966"/>
            <a:ext cx="8991600" cy="523220"/>
          </a:xfrm>
          <a:prstGeom prst="rect">
            <a:avLst/>
          </a:prstGeom>
        </p:spPr>
        <p:txBody>
          <a:bodyPr wrap="square">
            <a:spAutoFit/>
          </a:bodyPr>
          <a:lstStyle/>
          <a:p>
            <a:pPr marL="457200" indent="-457200">
              <a:buFont typeface="Arial" panose="020B0604020202020204" pitchFamily="34" charset="0"/>
              <a:buChar char="•"/>
            </a:pPr>
            <a:endParaRPr lang="en-IN" sz="2800" dirty="0"/>
          </a:p>
        </p:txBody>
      </p:sp>
      <p:pic>
        <p:nvPicPr>
          <p:cNvPr id="3" name="Picture 2"/>
          <p:cNvPicPr>
            <a:picLocks noChangeAspect="1"/>
          </p:cNvPicPr>
          <p:nvPr/>
        </p:nvPicPr>
        <p:blipFill>
          <a:blip r:embed="rId4"/>
          <a:stretch>
            <a:fillRect/>
          </a:stretch>
        </p:blipFill>
        <p:spPr>
          <a:xfrm>
            <a:off x="342900" y="969828"/>
            <a:ext cx="8610600" cy="5354771"/>
          </a:xfrm>
          <a:prstGeom prst="rect">
            <a:avLst/>
          </a:prstGeom>
        </p:spPr>
      </p:pic>
    </p:spTree>
    <p:extLst>
      <p:ext uri="{BB962C8B-B14F-4D97-AF65-F5344CB8AC3E}">
        <p14:creationId xmlns:p14="http://schemas.microsoft.com/office/powerpoint/2010/main" val="1942341313"/>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a:extLst>
              <a:ext uri="{FF2B5EF4-FFF2-40B4-BE49-F238E27FC236}">
                <a16:creationId xmlns:a16="http://schemas.microsoft.com/office/drawing/2014/main" xmlns="" id="{04CA587E-BB18-466B-BC22-4C78766B1A53}"/>
              </a:ext>
            </a:extLst>
          </p:cNvPr>
          <p:cNvSpPr>
            <a:spLocks noGrp="1"/>
          </p:cNvSpPr>
          <p:nvPr>
            <p:ph type="title"/>
          </p:nvPr>
        </p:nvSpPr>
        <p:spPr>
          <a:xfrm>
            <a:off x="0" y="0"/>
            <a:ext cx="6457950" cy="1066800"/>
          </a:xfrm>
        </p:spPr>
        <p:txBody>
          <a:bodyPr/>
          <a:lstStyle/>
          <a:p>
            <a:pPr marL="0" indent="0" algn="l">
              <a:buNone/>
            </a:pPr>
            <a:r>
              <a:rPr lang="en-IN" sz="3200" dirty="0" err="1" smtClean="0">
                <a:solidFill>
                  <a:srgbClr val="FF0000"/>
                </a:solidFill>
              </a:rPr>
              <a:t>Sobel</a:t>
            </a:r>
            <a:r>
              <a:rPr lang="en-IN" sz="3200" dirty="0" smtClean="0">
                <a:solidFill>
                  <a:srgbClr val="FF0000"/>
                </a:solidFill>
              </a:rPr>
              <a:t> Edge Detection Method</a:t>
            </a:r>
            <a:endParaRPr lang="en-IN" sz="3200" b="1" dirty="0">
              <a:solidFill>
                <a:srgbClr val="FF0000"/>
              </a:solidFill>
            </a:endParaRPr>
          </a:p>
        </p:txBody>
      </p:sp>
      <p:pic>
        <p:nvPicPr>
          <p:cNvPr id="5124" name="Picture 3" descr="download.png">
            <a:extLst>
              <a:ext uri="{FF2B5EF4-FFF2-40B4-BE49-F238E27FC236}">
                <a16:creationId xmlns:a16="http://schemas.microsoft.com/office/drawing/2014/main" xmlns="" id="{ADDB3DC1-B7AD-4244-B13B-04FA1ECC37C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457950" y="0"/>
            <a:ext cx="2686050" cy="982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p:cNvSpPr/>
          <p:nvPr/>
        </p:nvSpPr>
        <p:spPr>
          <a:xfrm>
            <a:off x="152400" y="1053966"/>
            <a:ext cx="8991600" cy="5693866"/>
          </a:xfrm>
          <a:prstGeom prst="rect">
            <a:avLst/>
          </a:prstGeom>
        </p:spPr>
        <p:txBody>
          <a:bodyPr wrap="square">
            <a:spAutoFit/>
          </a:bodyPr>
          <a:lstStyle/>
          <a:p>
            <a:pPr marL="457200" indent="-457200">
              <a:buFont typeface="Arial" panose="020B0604020202020204" pitchFamily="34" charset="0"/>
              <a:buChar char="•"/>
            </a:pPr>
            <a:r>
              <a:rPr lang="en-IN" sz="2800" dirty="0"/>
              <a:t>It works by calculating the </a:t>
            </a:r>
            <a:r>
              <a:rPr lang="en-IN" sz="2800" b="1" dirty="0"/>
              <a:t>gradient of image intensity </a:t>
            </a:r>
            <a:r>
              <a:rPr lang="en-IN" sz="2800" dirty="0"/>
              <a:t>at each </a:t>
            </a:r>
            <a:r>
              <a:rPr lang="en-IN" sz="2800" dirty="0" smtClean="0"/>
              <a:t>pixel within </a:t>
            </a:r>
            <a:r>
              <a:rPr lang="en-IN" sz="2800" dirty="0"/>
              <a:t>the image. </a:t>
            </a:r>
            <a:endParaRPr lang="en-IN" sz="2800" dirty="0" smtClean="0"/>
          </a:p>
          <a:p>
            <a:pPr marL="457200" indent="-457200">
              <a:buFont typeface="Arial" panose="020B0604020202020204" pitchFamily="34" charset="0"/>
              <a:buChar char="•"/>
            </a:pPr>
            <a:r>
              <a:rPr lang="en-IN" sz="2800" dirty="0" smtClean="0"/>
              <a:t>It </a:t>
            </a:r>
            <a:r>
              <a:rPr lang="en-IN" sz="2800" dirty="0"/>
              <a:t>finds the direction of the </a:t>
            </a:r>
            <a:r>
              <a:rPr lang="en-IN" sz="2800" b="1" dirty="0"/>
              <a:t>largest increase </a:t>
            </a:r>
            <a:r>
              <a:rPr lang="en-IN" sz="2800" dirty="0" smtClean="0"/>
              <a:t>from light </a:t>
            </a:r>
            <a:r>
              <a:rPr lang="en-IN" sz="2800" dirty="0"/>
              <a:t>to dark and the rate of change in that direction.</a:t>
            </a:r>
          </a:p>
          <a:p>
            <a:pPr marL="457200" indent="-457200">
              <a:buFont typeface="Arial" panose="020B0604020202020204" pitchFamily="34" charset="0"/>
              <a:buChar char="•"/>
            </a:pPr>
            <a:r>
              <a:rPr lang="en-IN" sz="2800" dirty="0"/>
              <a:t>The result shows how abruptly or smoothly the image changes at </a:t>
            </a:r>
            <a:r>
              <a:rPr lang="en-IN" sz="2800" dirty="0" smtClean="0"/>
              <a:t>each pixel</a:t>
            </a:r>
            <a:r>
              <a:rPr lang="en-IN" sz="2800" dirty="0"/>
              <a:t>, and therefore how likely it is that that pixel represents an </a:t>
            </a:r>
            <a:r>
              <a:rPr lang="en-IN" sz="2800" dirty="0" smtClean="0"/>
              <a:t>edge. It </a:t>
            </a:r>
            <a:r>
              <a:rPr lang="en-IN" sz="2800" dirty="0"/>
              <a:t>also shows how that edge is likely to be oriented.</a:t>
            </a:r>
          </a:p>
          <a:p>
            <a:pPr marL="457200" indent="-457200">
              <a:buFont typeface="Arial" panose="020B0604020202020204" pitchFamily="34" charset="0"/>
              <a:buChar char="•"/>
            </a:pPr>
            <a:r>
              <a:rPr lang="en-IN" sz="2800" dirty="0"/>
              <a:t>The result of applying the filter to a pixel in a region of </a:t>
            </a:r>
            <a:r>
              <a:rPr lang="en-IN" sz="2800" dirty="0" smtClean="0"/>
              <a:t>constant intensity </a:t>
            </a:r>
            <a:r>
              <a:rPr lang="en-IN" sz="2800" dirty="0"/>
              <a:t>is a zero vector.</a:t>
            </a:r>
          </a:p>
          <a:p>
            <a:pPr marL="457200" indent="-457200">
              <a:buFont typeface="Arial" panose="020B0604020202020204" pitchFamily="34" charset="0"/>
              <a:buChar char="•"/>
            </a:pPr>
            <a:r>
              <a:rPr lang="en-IN" sz="2800" dirty="0"/>
              <a:t>The result of applying it to a pixel on an edge is a vector that </a:t>
            </a:r>
            <a:r>
              <a:rPr lang="en-IN" sz="2800" dirty="0" smtClean="0"/>
              <a:t>points across </a:t>
            </a:r>
            <a:r>
              <a:rPr lang="en-IN" sz="2800" dirty="0"/>
              <a:t>the edge from darker to brighter values.</a:t>
            </a:r>
          </a:p>
        </p:txBody>
      </p:sp>
    </p:spTree>
    <p:extLst>
      <p:ext uri="{BB962C8B-B14F-4D97-AF65-F5344CB8AC3E}">
        <p14:creationId xmlns:p14="http://schemas.microsoft.com/office/powerpoint/2010/main" val="1005066619"/>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a:extLst>
              <a:ext uri="{FF2B5EF4-FFF2-40B4-BE49-F238E27FC236}">
                <a16:creationId xmlns:a16="http://schemas.microsoft.com/office/drawing/2014/main" xmlns="" id="{04CA587E-BB18-466B-BC22-4C78766B1A53}"/>
              </a:ext>
            </a:extLst>
          </p:cNvPr>
          <p:cNvSpPr>
            <a:spLocks noGrp="1"/>
          </p:cNvSpPr>
          <p:nvPr>
            <p:ph type="title"/>
          </p:nvPr>
        </p:nvSpPr>
        <p:spPr>
          <a:xfrm>
            <a:off x="0" y="0"/>
            <a:ext cx="6457950" cy="1066800"/>
          </a:xfrm>
        </p:spPr>
        <p:txBody>
          <a:bodyPr/>
          <a:lstStyle/>
          <a:p>
            <a:pPr marL="0" indent="0" algn="l">
              <a:buNone/>
            </a:pPr>
            <a:r>
              <a:rPr lang="en-IN" sz="3200" dirty="0" err="1" smtClean="0">
                <a:solidFill>
                  <a:srgbClr val="FF0000"/>
                </a:solidFill>
              </a:rPr>
              <a:t>Sobel</a:t>
            </a:r>
            <a:r>
              <a:rPr lang="en-IN" sz="3200" dirty="0" smtClean="0">
                <a:solidFill>
                  <a:srgbClr val="FF0000"/>
                </a:solidFill>
              </a:rPr>
              <a:t> Edge Detection Method</a:t>
            </a:r>
            <a:endParaRPr lang="en-IN" sz="3200" b="1" dirty="0">
              <a:solidFill>
                <a:srgbClr val="FF0000"/>
              </a:solidFill>
            </a:endParaRPr>
          </a:p>
        </p:txBody>
      </p:sp>
      <p:pic>
        <p:nvPicPr>
          <p:cNvPr id="5124" name="Picture 3" descr="download.png">
            <a:extLst>
              <a:ext uri="{FF2B5EF4-FFF2-40B4-BE49-F238E27FC236}">
                <a16:creationId xmlns:a16="http://schemas.microsoft.com/office/drawing/2014/main" xmlns="" id="{ADDB3DC1-B7AD-4244-B13B-04FA1ECC37C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457950" y="0"/>
            <a:ext cx="2686050" cy="982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p:cNvPicPr>
            <a:picLocks noChangeAspect="1"/>
          </p:cNvPicPr>
          <p:nvPr/>
        </p:nvPicPr>
        <p:blipFill>
          <a:blip r:embed="rId4"/>
          <a:stretch>
            <a:fillRect/>
          </a:stretch>
        </p:blipFill>
        <p:spPr>
          <a:xfrm>
            <a:off x="533400" y="1138103"/>
            <a:ext cx="8153399" cy="4805497"/>
          </a:xfrm>
          <a:prstGeom prst="rect">
            <a:avLst/>
          </a:prstGeom>
        </p:spPr>
      </p:pic>
    </p:spTree>
    <p:extLst>
      <p:ext uri="{BB962C8B-B14F-4D97-AF65-F5344CB8AC3E}">
        <p14:creationId xmlns:p14="http://schemas.microsoft.com/office/powerpoint/2010/main" val="603431607"/>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a:extLst>
              <a:ext uri="{FF2B5EF4-FFF2-40B4-BE49-F238E27FC236}">
                <a16:creationId xmlns:a16="http://schemas.microsoft.com/office/drawing/2014/main" xmlns="" id="{04CA587E-BB18-466B-BC22-4C78766B1A53}"/>
              </a:ext>
            </a:extLst>
          </p:cNvPr>
          <p:cNvSpPr>
            <a:spLocks noGrp="1"/>
          </p:cNvSpPr>
          <p:nvPr>
            <p:ph type="title"/>
          </p:nvPr>
        </p:nvSpPr>
        <p:spPr>
          <a:xfrm>
            <a:off x="0" y="0"/>
            <a:ext cx="6457950" cy="1066800"/>
          </a:xfrm>
        </p:spPr>
        <p:txBody>
          <a:bodyPr/>
          <a:lstStyle/>
          <a:p>
            <a:pPr marL="0" indent="0" algn="l">
              <a:buNone/>
            </a:pPr>
            <a:r>
              <a:rPr lang="en-IN" sz="3200" dirty="0">
                <a:solidFill>
                  <a:srgbClr val="FF0000"/>
                </a:solidFill>
              </a:rPr>
              <a:t>The Prewitt </a:t>
            </a:r>
            <a:r>
              <a:rPr lang="en-IN" sz="3200" dirty="0" smtClean="0">
                <a:solidFill>
                  <a:srgbClr val="FF0000"/>
                </a:solidFill>
              </a:rPr>
              <a:t>operator</a:t>
            </a:r>
            <a:endParaRPr lang="en-IN" sz="3200" b="1" dirty="0">
              <a:solidFill>
                <a:srgbClr val="FF0000"/>
              </a:solidFill>
            </a:endParaRPr>
          </a:p>
        </p:txBody>
      </p:sp>
      <p:pic>
        <p:nvPicPr>
          <p:cNvPr id="5124" name="Picture 3" descr="download.png">
            <a:extLst>
              <a:ext uri="{FF2B5EF4-FFF2-40B4-BE49-F238E27FC236}">
                <a16:creationId xmlns:a16="http://schemas.microsoft.com/office/drawing/2014/main" xmlns="" id="{ADDB3DC1-B7AD-4244-B13B-04FA1ECC37C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457950" y="0"/>
            <a:ext cx="2686050" cy="982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p:nvSpPr>
        <p:spPr>
          <a:xfrm>
            <a:off x="-1604" y="690275"/>
            <a:ext cx="8991600" cy="584775"/>
          </a:xfrm>
          <a:prstGeom prst="rect">
            <a:avLst/>
          </a:prstGeom>
        </p:spPr>
        <p:txBody>
          <a:bodyPr wrap="square">
            <a:spAutoFit/>
          </a:bodyPr>
          <a:lstStyle/>
          <a:p>
            <a:pPr marL="457200" indent="-457200">
              <a:buFont typeface="Arial" panose="020B0604020202020204" pitchFamily="34" charset="0"/>
              <a:buChar char="•"/>
            </a:pPr>
            <a:endParaRPr lang="en-IN" sz="3200" dirty="0"/>
          </a:p>
        </p:txBody>
      </p:sp>
      <p:sp>
        <p:nvSpPr>
          <p:cNvPr id="2" name="Rectangle 1"/>
          <p:cNvSpPr/>
          <p:nvPr/>
        </p:nvSpPr>
        <p:spPr>
          <a:xfrm>
            <a:off x="76200" y="1255799"/>
            <a:ext cx="8534400" cy="3046988"/>
          </a:xfrm>
          <a:prstGeom prst="rect">
            <a:avLst/>
          </a:prstGeom>
        </p:spPr>
        <p:txBody>
          <a:bodyPr wrap="square">
            <a:spAutoFit/>
          </a:bodyPr>
          <a:lstStyle/>
          <a:p>
            <a:pPr marL="342900" indent="-342900" algn="just">
              <a:buFont typeface="Arial" panose="020B0604020202020204" pitchFamily="34" charset="0"/>
              <a:buChar char="•"/>
            </a:pPr>
            <a:r>
              <a:rPr lang="en-IN" sz="2400" dirty="0" smtClean="0">
                <a:solidFill>
                  <a:srgbClr val="333333"/>
                </a:solidFill>
                <a:latin typeface="inter-regular"/>
              </a:rPr>
              <a:t>Prewitt </a:t>
            </a:r>
            <a:r>
              <a:rPr lang="en-IN" sz="2400" dirty="0">
                <a:solidFill>
                  <a:srgbClr val="333333"/>
                </a:solidFill>
                <a:latin typeface="inter-regular"/>
              </a:rPr>
              <a:t>operator is a </a:t>
            </a:r>
            <a:r>
              <a:rPr lang="en-IN" sz="2400" b="1" dirty="0">
                <a:solidFill>
                  <a:srgbClr val="333333"/>
                </a:solidFill>
                <a:latin typeface="inter-regular"/>
              </a:rPr>
              <a:t>differentiation operator</a:t>
            </a:r>
            <a:r>
              <a:rPr lang="en-IN" sz="2400" dirty="0">
                <a:solidFill>
                  <a:srgbClr val="333333"/>
                </a:solidFill>
                <a:latin typeface="inter-regular"/>
              </a:rPr>
              <a:t>. </a:t>
            </a:r>
            <a:endParaRPr lang="en-IN" sz="2400" dirty="0" smtClean="0">
              <a:solidFill>
                <a:srgbClr val="333333"/>
              </a:solidFill>
              <a:latin typeface="inter-regular"/>
            </a:endParaRPr>
          </a:p>
          <a:p>
            <a:pPr marL="342900" indent="-342900" algn="just">
              <a:buFont typeface="Arial" panose="020B0604020202020204" pitchFamily="34" charset="0"/>
              <a:buChar char="•"/>
            </a:pPr>
            <a:r>
              <a:rPr lang="en-IN" sz="2400" dirty="0" smtClean="0">
                <a:solidFill>
                  <a:srgbClr val="333333"/>
                </a:solidFill>
                <a:latin typeface="inter-regular"/>
              </a:rPr>
              <a:t>Prewitt </a:t>
            </a:r>
            <a:r>
              <a:rPr lang="en-IN" sz="2400" dirty="0">
                <a:solidFill>
                  <a:srgbClr val="333333"/>
                </a:solidFill>
                <a:latin typeface="inter-regular"/>
              </a:rPr>
              <a:t>operator is used for calculating the approximate gradient of the image intensity function. </a:t>
            </a:r>
            <a:endParaRPr lang="en-IN" sz="2400" dirty="0" smtClean="0">
              <a:solidFill>
                <a:srgbClr val="333333"/>
              </a:solidFill>
              <a:latin typeface="inter-regular"/>
            </a:endParaRPr>
          </a:p>
          <a:p>
            <a:pPr marL="342900" indent="-342900" algn="just">
              <a:buFont typeface="Arial" panose="020B0604020202020204" pitchFamily="34" charset="0"/>
              <a:buChar char="•"/>
            </a:pPr>
            <a:r>
              <a:rPr lang="en-IN" sz="2400" dirty="0" smtClean="0">
                <a:solidFill>
                  <a:srgbClr val="333333"/>
                </a:solidFill>
                <a:latin typeface="inter-regular"/>
              </a:rPr>
              <a:t>In </a:t>
            </a:r>
            <a:r>
              <a:rPr lang="en-IN" sz="2400" dirty="0">
                <a:solidFill>
                  <a:srgbClr val="333333"/>
                </a:solidFill>
                <a:latin typeface="inter-regular"/>
              </a:rPr>
              <a:t>an image, at each point, the Prewitt operator results in gradient vector or normal vector. </a:t>
            </a:r>
            <a:endParaRPr lang="en-IN" sz="2400" dirty="0" smtClean="0">
              <a:solidFill>
                <a:srgbClr val="333333"/>
              </a:solidFill>
              <a:latin typeface="inter-regular"/>
            </a:endParaRPr>
          </a:p>
          <a:p>
            <a:pPr marL="342900" indent="-342900" algn="just">
              <a:buFont typeface="Arial" panose="020B0604020202020204" pitchFamily="34" charset="0"/>
              <a:buChar char="•"/>
            </a:pPr>
            <a:r>
              <a:rPr lang="en-IN" sz="2400" dirty="0" smtClean="0">
                <a:solidFill>
                  <a:srgbClr val="333333"/>
                </a:solidFill>
                <a:latin typeface="inter-regular"/>
              </a:rPr>
              <a:t>In </a:t>
            </a:r>
            <a:r>
              <a:rPr lang="en-IN" sz="2400" dirty="0">
                <a:solidFill>
                  <a:srgbClr val="333333"/>
                </a:solidFill>
                <a:latin typeface="inter-regular"/>
              </a:rPr>
              <a:t>Prewitt operator, an image is convolved in the horizontal and vertical direction with small, separable and integer-valued filter. It is inexpensive in terms of computations.</a:t>
            </a:r>
            <a:endParaRPr lang="en-IN" sz="2400" b="0" i="0" dirty="0">
              <a:solidFill>
                <a:srgbClr val="333333"/>
              </a:solidFill>
              <a:effectLst/>
              <a:latin typeface="inter-regular"/>
            </a:endParaRPr>
          </a:p>
        </p:txBody>
      </p:sp>
      <p:pic>
        <p:nvPicPr>
          <p:cNvPr id="4" name="Picture 3"/>
          <p:cNvPicPr>
            <a:picLocks noChangeAspect="1"/>
          </p:cNvPicPr>
          <p:nvPr/>
        </p:nvPicPr>
        <p:blipFill>
          <a:blip r:embed="rId4"/>
          <a:stretch>
            <a:fillRect/>
          </a:stretch>
        </p:blipFill>
        <p:spPr>
          <a:xfrm>
            <a:off x="685800" y="4334069"/>
            <a:ext cx="3276600" cy="2269463"/>
          </a:xfrm>
          <a:prstGeom prst="rect">
            <a:avLst/>
          </a:prstGeom>
        </p:spPr>
      </p:pic>
      <p:pic>
        <p:nvPicPr>
          <p:cNvPr id="6" name="Picture 5"/>
          <p:cNvPicPr>
            <a:picLocks noChangeAspect="1"/>
          </p:cNvPicPr>
          <p:nvPr/>
        </p:nvPicPr>
        <p:blipFill>
          <a:blip r:embed="rId5"/>
          <a:stretch>
            <a:fillRect/>
          </a:stretch>
        </p:blipFill>
        <p:spPr>
          <a:xfrm>
            <a:off x="4648200" y="4366955"/>
            <a:ext cx="3200400" cy="2210501"/>
          </a:xfrm>
          <a:prstGeom prst="rect">
            <a:avLst/>
          </a:prstGeom>
        </p:spPr>
      </p:pic>
    </p:spTree>
    <p:extLst>
      <p:ext uri="{BB962C8B-B14F-4D97-AF65-F5344CB8AC3E}">
        <p14:creationId xmlns:p14="http://schemas.microsoft.com/office/powerpoint/2010/main" val="1872974781"/>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a:extLst>
              <a:ext uri="{FF2B5EF4-FFF2-40B4-BE49-F238E27FC236}">
                <a16:creationId xmlns:a16="http://schemas.microsoft.com/office/drawing/2014/main" xmlns="" id="{04CA587E-BB18-466B-BC22-4C78766B1A53}"/>
              </a:ext>
            </a:extLst>
          </p:cNvPr>
          <p:cNvSpPr>
            <a:spLocks noGrp="1"/>
          </p:cNvSpPr>
          <p:nvPr>
            <p:ph type="title"/>
          </p:nvPr>
        </p:nvSpPr>
        <p:spPr>
          <a:xfrm>
            <a:off x="0" y="0"/>
            <a:ext cx="6457950" cy="1066800"/>
          </a:xfrm>
        </p:spPr>
        <p:txBody>
          <a:bodyPr/>
          <a:lstStyle/>
          <a:p>
            <a:pPr marL="0" indent="0" algn="l">
              <a:buNone/>
            </a:pPr>
            <a:r>
              <a:rPr lang="en-IN" sz="3200" dirty="0" smtClean="0">
                <a:solidFill>
                  <a:srgbClr val="FF0000"/>
                </a:solidFill>
              </a:rPr>
              <a:t>Templates of Prewitt operator</a:t>
            </a:r>
            <a:endParaRPr lang="en-IN" sz="3200" b="1" dirty="0">
              <a:solidFill>
                <a:srgbClr val="FF0000"/>
              </a:solidFill>
            </a:endParaRPr>
          </a:p>
        </p:txBody>
      </p:sp>
      <p:pic>
        <p:nvPicPr>
          <p:cNvPr id="5124" name="Picture 3" descr="download.png">
            <a:extLst>
              <a:ext uri="{FF2B5EF4-FFF2-40B4-BE49-F238E27FC236}">
                <a16:creationId xmlns:a16="http://schemas.microsoft.com/office/drawing/2014/main" xmlns="" id="{ADDB3DC1-B7AD-4244-B13B-04FA1ECC37C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457950" y="0"/>
            <a:ext cx="2686050" cy="982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p:nvSpPr>
        <p:spPr>
          <a:xfrm>
            <a:off x="-1604" y="690275"/>
            <a:ext cx="8991600" cy="584775"/>
          </a:xfrm>
          <a:prstGeom prst="rect">
            <a:avLst/>
          </a:prstGeom>
        </p:spPr>
        <p:txBody>
          <a:bodyPr wrap="square">
            <a:spAutoFit/>
          </a:bodyPr>
          <a:lstStyle/>
          <a:p>
            <a:pPr marL="457200" indent="-457200">
              <a:buFont typeface="Arial" panose="020B0604020202020204" pitchFamily="34" charset="0"/>
              <a:buChar char="•"/>
            </a:pPr>
            <a:endParaRPr lang="en-IN" sz="3200" dirty="0"/>
          </a:p>
        </p:txBody>
      </p:sp>
      <p:pic>
        <p:nvPicPr>
          <p:cNvPr id="3" name="Picture 2"/>
          <p:cNvPicPr>
            <a:picLocks noChangeAspect="1"/>
          </p:cNvPicPr>
          <p:nvPr/>
        </p:nvPicPr>
        <p:blipFill>
          <a:blip r:embed="rId4"/>
          <a:stretch>
            <a:fillRect/>
          </a:stretch>
        </p:blipFill>
        <p:spPr>
          <a:xfrm>
            <a:off x="417496" y="762000"/>
            <a:ext cx="8458200" cy="5906016"/>
          </a:xfrm>
          <a:prstGeom prst="rect">
            <a:avLst/>
          </a:prstGeom>
        </p:spPr>
      </p:pic>
    </p:spTree>
    <p:extLst>
      <p:ext uri="{BB962C8B-B14F-4D97-AF65-F5344CB8AC3E}">
        <p14:creationId xmlns:p14="http://schemas.microsoft.com/office/powerpoint/2010/main" val="2842285592"/>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a:extLst>
              <a:ext uri="{FF2B5EF4-FFF2-40B4-BE49-F238E27FC236}">
                <a16:creationId xmlns:a16="http://schemas.microsoft.com/office/drawing/2014/main" xmlns="" id="{04CA587E-BB18-466B-BC22-4C78766B1A53}"/>
              </a:ext>
            </a:extLst>
          </p:cNvPr>
          <p:cNvSpPr>
            <a:spLocks noGrp="1"/>
          </p:cNvSpPr>
          <p:nvPr>
            <p:ph type="title"/>
          </p:nvPr>
        </p:nvSpPr>
        <p:spPr>
          <a:xfrm>
            <a:off x="0" y="0"/>
            <a:ext cx="6457950" cy="1066800"/>
          </a:xfrm>
        </p:spPr>
        <p:txBody>
          <a:bodyPr/>
          <a:lstStyle/>
          <a:p>
            <a:pPr marL="0" indent="0" algn="l">
              <a:buNone/>
            </a:pPr>
            <a:r>
              <a:rPr lang="en-IN" sz="3200" dirty="0" smtClean="0">
                <a:solidFill>
                  <a:srgbClr val="FF0000"/>
                </a:solidFill>
              </a:rPr>
              <a:t>Summary</a:t>
            </a:r>
            <a:endParaRPr lang="en-IN" sz="3200" b="1" dirty="0">
              <a:solidFill>
                <a:srgbClr val="FF0000"/>
              </a:solidFill>
            </a:endParaRPr>
          </a:p>
        </p:txBody>
      </p:sp>
      <p:pic>
        <p:nvPicPr>
          <p:cNvPr id="5124" name="Picture 3" descr="download.png">
            <a:extLst>
              <a:ext uri="{FF2B5EF4-FFF2-40B4-BE49-F238E27FC236}">
                <a16:creationId xmlns:a16="http://schemas.microsoft.com/office/drawing/2014/main" xmlns="" id="{ADDB3DC1-B7AD-4244-B13B-04FA1ECC37C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457950" y="0"/>
            <a:ext cx="2686050" cy="982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p:nvSpPr>
        <p:spPr>
          <a:xfrm>
            <a:off x="-1604" y="690275"/>
            <a:ext cx="8991600" cy="584775"/>
          </a:xfrm>
          <a:prstGeom prst="rect">
            <a:avLst/>
          </a:prstGeom>
        </p:spPr>
        <p:txBody>
          <a:bodyPr wrap="square">
            <a:spAutoFit/>
          </a:bodyPr>
          <a:lstStyle/>
          <a:p>
            <a:pPr marL="457200" indent="-457200">
              <a:buFont typeface="Arial" panose="020B0604020202020204" pitchFamily="34" charset="0"/>
              <a:buChar char="•"/>
            </a:pPr>
            <a:endParaRPr lang="en-IN" sz="3200" dirty="0"/>
          </a:p>
        </p:txBody>
      </p:sp>
      <p:pic>
        <p:nvPicPr>
          <p:cNvPr id="2" name="Picture 1"/>
          <p:cNvPicPr>
            <a:picLocks noChangeAspect="1"/>
          </p:cNvPicPr>
          <p:nvPr/>
        </p:nvPicPr>
        <p:blipFill>
          <a:blip r:embed="rId4"/>
          <a:stretch>
            <a:fillRect/>
          </a:stretch>
        </p:blipFill>
        <p:spPr>
          <a:xfrm>
            <a:off x="188094" y="982662"/>
            <a:ext cx="8612204" cy="5273842"/>
          </a:xfrm>
          <a:prstGeom prst="rect">
            <a:avLst/>
          </a:prstGeom>
        </p:spPr>
      </p:pic>
    </p:spTree>
    <p:extLst>
      <p:ext uri="{BB962C8B-B14F-4D97-AF65-F5344CB8AC3E}">
        <p14:creationId xmlns:p14="http://schemas.microsoft.com/office/powerpoint/2010/main" val="182299195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a:extLst>
              <a:ext uri="{FF2B5EF4-FFF2-40B4-BE49-F238E27FC236}">
                <a16:creationId xmlns:a16="http://schemas.microsoft.com/office/drawing/2014/main" xmlns="" id="{04CA587E-BB18-466B-BC22-4C78766B1A53}"/>
              </a:ext>
            </a:extLst>
          </p:cNvPr>
          <p:cNvSpPr>
            <a:spLocks noGrp="1"/>
          </p:cNvSpPr>
          <p:nvPr>
            <p:ph type="title"/>
          </p:nvPr>
        </p:nvSpPr>
        <p:spPr>
          <a:xfrm>
            <a:off x="0" y="0"/>
            <a:ext cx="6457950" cy="1066800"/>
          </a:xfrm>
        </p:spPr>
        <p:txBody>
          <a:bodyPr/>
          <a:lstStyle/>
          <a:p>
            <a:pPr marL="0" indent="0">
              <a:buNone/>
            </a:pPr>
            <a:r>
              <a:rPr lang="en-IN" sz="3200" b="1" dirty="0">
                <a:solidFill>
                  <a:srgbClr val="FF0000"/>
                </a:solidFill>
              </a:rPr>
              <a:t>Types of Images </a:t>
            </a:r>
          </a:p>
        </p:txBody>
      </p:sp>
      <p:pic>
        <p:nvPicPr>
          <p:cNvPr id="5124" name="Picture 3" descr="download.png">
            <a:extLst>
              <a:ext uri="{FF2B5EF4-FFF2-40B4-BE49-F238E27FC236}">
                <a16:creationId xmlns:a16="http://schemas.microsoft.com/office/drawing/2014/main" xmlns="" id="{ADDB3DC1-B7AD-4244-B13B-04FA1ECC37C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457950" y="0"/>
            <a:ext cx="2686050" cy="982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Content Placeholder 2"/>
          <p:cNvSpPr>
            <a:spLocks noGrp="1"/>
          </p:cNvSpPr>
          <p:nvPr>
            <p:ph idx="1"/>
          </p:nvPr>
        </p:nvSpPr>
        <p:spPr>
          <a:xfrm>
            <a:off x="152400" y="982663"/>
            <a:ext cx="8763000" cy="5779168"/>
          </a:xfrm>
        </p:spPr>
        <p:txBody>
          <a:bodyPr/>
          <a:lstStyle/>
          <a:p>
            <a:pPr marL="0" indent="0">
              <a:buNone/>
            </a:pPr>
            <a:r>
              <a:rPr lang="en-IN" b="1" dirty="0" err="1" smtClean="0"/>
              <a:t>Gray</a:t>
            </a:r>
            <a:r>
              <a:rPr lang="en-IN" b="1" dirty="0" smtClean="0"/>
              <a:t>-scale </a:t>
            </a:r>
            <a:r>
              <a:rPr lang="en-IN" b="1" dirty="0"/>
              <a:t>images</a:t>
            </a:r>
          </a:p>
          <a:p>
            <a:r>
              <a:rPr lang="en-IN" sz="2800" dirty="0"/>
              <a:t>Grayscale images are </a:t>
            </a:r>
            <a:r>
              <a:rPr lang="en-IN" sz="2800" b="1" dirty="0"/>
              <a:t>monochrome</a:t>
            </a:r>
            <a:r>
              <a:rPr lang="en-IN" sz="2800" dirty="0"/>
              <a:t> images, </a:t>
            </a:r>
            <a:r>
              <a:rPr lang="en-IN" sz="2800" dirty="0" smtClean="0"/>
              <a:t>means </a:t>
            </a:r>
            <a:r>
              <a:rPr lang="en-IN" sz="2800" dirty="0"/>
              <a:t>they have only </a:t>
            </a:r>
            <a:r>
              <a:rPr lang="en-IN" sz="2800" b="1" dirty="0"/>
              <a:t>one color</a:t>
            </a:r>
            <a:r>
              <a:rPr lang="en-IN" sz="2800" dirty="0"/>
              <a:t>. </a:t>
            </a:r>
            <a:endParaRPr lang="en-IN" sz="2800" dirty="0" smtClean="0"/>
          </a:p>
          <a:p>
            <a:r>
              <a:rPr lang="en-IN" sz="2800" dirty="0" smtClean="0"/>
              <a:t>Grayscale </a:t>
            </a:r>
            <a:r>
              <a:rPr lang="en-IN" sz="2800" dirty="0"/>
              <a:t>images do not contain any information about color. </a:t>
            </a:r>
            <a:endParaRPr lang="en-IN" sz="2800" dirty="0" smtClean="0"/>
          </a:p>
          <a:p>
            <a:r>
              <a:rPr lang="en-IN" sz="2800" dirty="0" smtClean="0"/>
              <a:t>Each </a:t>
            </a:r>
            <a:r>
              <a:rPr lang="en-IN" sz="2800" dirty="0"/>
              <a:t>pixel determines available </a:t>
            </a:r>
            <a:r>
              <a:rPr lang="en-IN" sz="2800" b="1" dirty="0"/>
              <a:t>different grey levels</a:t>
            </a:r>
            <a:r>
              <a:rPr lang="en-IN" sz="2800" dirty="0"/>
              <a:t>.</a:t>
            </a:r>
          </a:p>
          <a:p>
            <a:r>
              <a:rPr lang="en-IN" sz="2800" dirty="0"/>
              <a:t>A normal grayscale image contains </a:t>
            </a:r>
            <a:r>
              <a:rPr lang="en-IN" sz="2800" b="1" dirty="0"/>
              <a:t>8 bits/pixel </a:t>
            </a:r>
            <a:r>
              <a:rPr lang="en-IN" sz="2800" dirty="0"/>
              <a:t>data, which has 256 different grey levels. </a:t>
            </a:r>
            <a:endParaRPr lang="en-IN" sz="2800" dirty="0" smtClean="0"/>
          </a:p>
          <a:p>
            <a:r>
              <a:rPr lang="en-IN" sz="2800" dirty="0" smtClean="0"/>
              <a:t>In </a:t>
            </a:r>
            <a:r>
              <a:rPr lang="en-IN" sz="2800" dirty="0"/>
              <a:t>medical images and astronomy, 12 or 16 bits/pixel images are used</a:t>
            </a:r>
            <a:r>
              <a:rPr lang="en-IN" sz="2800" dirty="0" smtClean="0"/>
              <a:t>.</a:t>
            </a:r>
            <a:endParaRPr lang="en-IN" sz="2800" dirty="0"/>
          </a:p>
        </p:txBody>
      </p:sp>
    </p:spTree>
    <p:extLst>
      <p:ext uri="{BB962C8B-B14F-4D97-AF65-F5344CB8AC3E}">
        <p14:creationId xmlns:p14="http://schemas.microsoft.com/office/powerpoint/2010/main" val="3008909143"/>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a:extLst>
              <a:ext uri="{FF2B5EF4-FFF2-40B4-BE49-F238E27FC236}">
                <a16:creationId xmlns:a16="http://schemas.microsoft.com/office/drawing/2014/main" xmlns="" id="{04CA587E-BB18-466B-BC22-4C78766B1A53}"/>
              </a:ext>
            </a:extLst>
          </p:cNvPr>
          <p:cNvSpPr>
            <a:spLocks noGrp="1"/>
          </p:cNvSpPr>
          <p:nvPr>
            <p:ph type="title"/>
          </p:nvPr>
        </p:nvSpPr>
        <p:spPr>
          <a:xfrm>
            <a:off x="0" y="0"/>
            <a:ext cx="6457950" cy="1066800"/>
          </a:xfrm>
        </p:spPr>
        <p:txBody>
          <a:bodyPr/>
          <a:lstStyle/>
          <a:p>
            <a:pPr marL="0" indent="0" algn="l">
              <a:buNone/>
            </a:pPr>
            <a:r>
              <a:rPr lang="en-IN" sz="3200" dirty="0" smtClean="0">
                <a:solidFill>
                  <a:srgbClr val="FF0000"/>
                </a:solidFill>
              </a:rPr>
              <a:t>Second Order Derivatives</a:t>
            </a:r>
            <a:endParaRPr lang="en-IN" sz="3200" b="1" dirty="0">
              <a:solidFill>
                <a:srgbClr val="FF0000"/>
              </a:solidFill>
            </a:endParaRPr>
          </a:p>
        </p:txBody>
      </p:sp>
      <p:pic>
        <p:nvPicPr>
          <p:cNvPr id="5124" name="Picture 3" descr="download.png">
            <a:extLst>
              <a:ext uri="{FF2B5EF4-FFF2-40B4-BE49-F238E27FC236}">
                <a16:creationId xmlns:a16="http://schemas.microsoft.com/office/drawing/2014/main" xmlns="" id="{ADDB3DC1-B7AD-4244-B13B-04FA1ECC37C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457950" y="0"/>
            <a:ext cx="2686050" cy="982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p:nvSpPr>
        <p:spPr>
          <a:xfrm>
            <a:off x="-1604" y="690275"/>
            <a:ext cx="8991600" cy="584775"/>
          </a:xfrm>
          <a:prstGeom prst="rect">
            <a:avLst/>
          </a:prstGeom>
        </p:spPr>
        <p:txBody>
          <a:bodyPr wrap="square">
            <a:spAutoFit/>
          </a:bodyPr>
          <a:lstStyle/>
          <a:p>
            <a:pPr marL="457200" indent="-457200">
              <a:buFont typeface="Arial" panose="020B0604020202020204" pitchFamily="34" charset="0"/>
              <a:buChar char="•"/>
            </a:pPr>
            <a:endParaRPr lang="en-IN" sz="3200" dirty="0"/>
          </a:p>
        </p:txBody>
      </p:sp>
      <p:sp>
        <p:nvSpPr>
          <p:cNvPr id="6" name="Rectangle 5"/>
          <p:cNvSpPr/>
          <p:nvPr/>
        </p:nvSpPr>
        <p:spPr>
          <a:xfrm>
            <a:off x="303196" y="1524000"/>
            <a:ext cx="8686800" cy="954107"/>
          </a:xfrm>
          <a:prstGeom prst="rect">
            <a:avLst/>
          </a:prstGeom>
        </p:spPr>
        <p:txBody>
          <a:bodyPr wrap="square">
            <a:spAutoFit/>
          </a:bodyPr>
          <a:lstStyle/>
          <a:p>
            <a:r>
              <a:rPr lang="en-IN" sz="2800" i="1" dirty="0"/>
              <a:t>• Laplacian of Gaussian,</a:t>
            </a:r>
          </a:p>
          <a:p>
            <a:r>
              <a:rPr lang="en-IN" sz="2800" i="1" dirty="0"/>
              <a:t>• Zero crossing</a:t>
            </a:r>
            <a:endParaRPr lang="en-IN" sz="2800" b="0" i="0" dirty="0">
              <a:solidFill>
                <a:srgbClr val="333333"/>
              </a:solidFill>
              <a:effectLst/>
              <a:latin typeface="inter-regular"/>
            </a:endParaRPr>
          </a:p>
        </p:txBody>
      </p:sp>
    </p:spTree>
    <p:extLst>
      <p:ext uri="{BB962C8B-B14F-4D97-AF65-F5344CB8AC3E}">
        <p14:creationId xmlns:p14="http://schemas.microsoft.com/office/powerpoint/2010/main" val="1255868601"/>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a:extLst>
              <a:ext uri="{FF2B5EF4-FFF2-40B4-BE49-F238E27FC236}">
                <a16:creationId xmlns:a16="http://schemas.microsoft.com/office/drawing/2014/main" xmlns="" id="{04CA587E-BB18-466B-BC22-4C78766B1A53}"/>
              </a:ext>
            </a:extLst>
          </p:cNvPr>
          <p:cNvSpPr>
            <a:spLocks noGrp="1"/>
          </p:cNvSpPr>
          <p:nvPr>
            <p:ph type="title"/>
          </p:nvPr>
        </p:nvSpPr>
        <p:spPr>
          <a:xfrm>
            <a:off x="31282" y="-25225"/>
            <a:ext cx="6457950" cy="1066800"/>
          </a:xfrm>
        </p:spPr>
        <p:txBody>
          <a:bodyPr/>
          <a:lstStyle/>
          <a:p>
            <a:pPr marL="0" indent="0" algn="l">
              <a:buNone/>
            </a:pPr>
            <a:r>
              <a:rPr lang="en-IN" sz="3600" b="1" dirty="0" smtClean="0">
                <a:solidFill>
                  <a:srgbClr val="FF0000"/>
                </a:solidFill>
              </a:rPr>
              <a:t>Laplacian </a:t>
            </a:r>
            <a:r>
              <a:rPr lang="en-IN" sz="3600" b="1" dirty="0">
                <a:solidFill>
                  <a:srgbClr val="FF0000"/>
                </a:solidFill>
              </a:rPr>
              <a:t>of Gaussian</a:t>
            </a:r>
          </a:p>
        </p:txBody>
      </p:sp>
      <p:pic>
        <p:nvPicPr>
          <p:cNvPr id="5124" name="Picture 3" descr="download.png">
            <a:extLst>
              <a:ext uri="{FF2B5EF4-FFF2-40B4-BE49-F238E27FC236}">
                <a16:creationId xmlns:a16="http://schemas.microsoft.com/office/drawing/2014/main" xmlns="" id="{ADDB3DC1-B7AD-4244-B13B-04FA1ECC37C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457950" y="0"/>
            <a:ext cx="2686050" cy="982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p:nvSpPr>
        <p:spPr>
          <a:xfrm>
            <a:off x="-76200" y="439956"/>
            <a:ext cx="8991600" cy="584775"/>
          </a:xfrm>
          <a:prstGeom prst="rect">
            <a:avLst/>
          </a:prstGeom>
        </p:spPr>
        <p:txBody>
          <a:bodyPr wrap="square">
            <a:spAutoFit/>
          </a:bodyPr>
          <a:lstStyle/>
          <a:p>
            <a:pPr marL="457200" indent="-457200">
              <a:buFont typeface="Arial" panose="020B0604020202020204" pitchFamily="34" charset="0"/>
              <a:buChar char="•"/>
            </a:pPr>
            <a:endParaRPr lang="en-IN" sz="3200" dirty="0"/>
          </a:p>
        </p:txBody>
      </p:sp>
      <p:sp>
        <p:nvSpPr>
          <p:cNvPr id="7" name="Rectangle 6"/>
          <p:cNvSpPr/>
          <p:nvPr/>
        </p:nvSpPr>
        <p:spPr>
          <a:xfrm>
            <a:off x="-76200" y="1066800"/>
            <a:ext cx="8534400" cy="5693866"/>
          </a:xfrm>
          <a:prstGeom prst="rect">
            <a:avLst/>
          </a:prstGeom>
        </p:spPr>
        <p:txBody>
          <a:bodyPr wrap="square">
            <a:spAutoFit/>
          </a:bodyPr>
          <a:lstStyle/>
          <a:p>
            <a:pPr marL="342900" indent="-342900" algn="just">
              <a:buFont typeface="Arial" panose="020B0604020202020204" pitchFamily="34" charset="0"/>
              <a:buChar char="•"/>
            </a:pPr>
            <a:r>
              <a:rPr lang="en-IN" sz="2800" dirty="0">
                <a:solidFill>
                  <a:srgbClr val="333333"/>
                </a:solidFill>
                <a:latin typeface="inter-regular"/>
              </a:rPr>
              <a:t>The Laplacian is a 2-D </a:t>
            </a:r>
            <a:r>
              <a:rPr lang="en-IN" sz="2800" b="1" dirty="0">
                <a:solidFill>
                  <a:srgbClr val="333333"/>
                </a:solidFill>
                <a:latin typeface="inter-regular"/>
              </a:rPr>
              <a:t>isotropic</a:t>
            </a:r>
            <a:r>
              <a:rPr lang="en-IN" sz="2800" dirty="0">
                <a:solidFill>
                  <a:srgbClr val="333333"/>
                </a:solidFill>
                <a:latin typeface="inter-regular"/>
              </a:rPr>
              <a:t> measure of the 2nd spatial derivative of an image. </a:t>
            </a:r>
            <a:endParaRPr lang="en-IN" sz="2800" dirty="0" smtClean="0">
              <a:solidFill>
                <a:srgbClr val="333333"/>
              </a:solidFill>
              <a:latin typeface="inter-regular"/>
            </a:endParaRPr>
          </a:p>
          <a:p>
            <a:pPr marL="342900" indent="-342900" algn="just">
              <a:buFont typeface="Arial" panose="020B0604020202020204" pitchFamily="34" charset="0"/>
              <a:buChar char="•"/>
            </a:pPr>
            <a:r>
              <a:rPr lang="en-IN" sz="2800" dirty="0" smtClean="0">
                <a:solidFill>
                  <a:srgbClr val="333333"/>
                </a:solidFill>
                <a:latin typeface="inter-regular"/>
              </a:rPr>
              <a:t>The </a:t>
            </a:r>
            <a:r>
              <a:rPr lang="en-IN" sz="2800" dirty="0">
                <a:solidFill>
                  <a:srgbClr val="333333"/>
                </a:solidFill>
                <a:latin typeface="inter-regular"/>
              </a:rPr>
              <a:t>Laplacian of an image highlights </a:t>
            </a:r>
            <a:r>
              <a:rPr lang="en-IN" sz="2800" b="1" dirty="0">
                <a:solidFill>
                  <a:srgbClr val="333333"/>
                </a:solidFill>
                <a:latin typeface="inter-regular"/>
              </a:rPr>
              <a:t>regions of rapid intensity change</a:t>
            </a:r>
            <a:r>
              <a:rPr lang="en-IN" sz="2800" dirty="0">
                <a:solidFill>
                  <a:srgbClr val="333333"/>
                </a:solidFill>
                <a:latin typeface="inter-regular"/>
              </a:rPr>
              <a:t> and is </a:t>
            </a:r>
            <a:r>
              <a:rPr lang="en-IN" sz="2800" dirty="0" smtClean="0">
                <a:solidFill>
                  <a:srgbClr val="333333"/>
                </a:solidFill>
                <a:latin typeface="inter-regular"/>
              </a:rPr>
              <a:t>often </a:t>
            </a:r>
            <a:r>
              <a:rPr lang="en-IN" sz="2800" dirty="0">
                <a:solidFill>
                  <a:srgbClr val="333333"/>
                </a:solidFill>
                <a:latin typeface="inter-regular"/>
              </a:rPr>
              <a:t>used for edge </a:t>
            </a:r>
            <a:r>
              <a:rPr lang="en-IN" sz="2800" dirty="0" smtClean="0">
                <a:solidFill>
                  <a:srgbClr val="333333"/>
                </a:solidFill>
                <a:latin typeface="inter-regular"/>
              </a:rPr>
              <a:t>detection.</a:t>
            </a:r>
          </a:p>
          <a:p>
            <a:pPr marL="342900" indent="-342900" algn="just">
              <a:buFont typeface="Arial" panose="020B0604020202020204" pitchFamily="34" charset="0"/>
              <a:buChar char="•"/>
            </a:pPr>
            <a:r>
              <a:rPr lang="en-IN" sz="2800" dirty="0" smtClean="0">
                <a:solidFill>
                  <a:srgbClr val="333333"/>
                </a:solidFill>
                <a:latin typeface="inter-regular"/>
              </a:rPr>
              <a:t>The </a:t>
            </a:r>
            <a:r>
              <a:rPr lang="en-IN" sz="2800" dirty="0">
                <a:solidFill>
                  <a:srgbClr val="333333"/>
                </a:solidFill>
                <a:latin typeface="inter-regular"/>
              </a:rPr>
              <a:t>Laplacian is often applied to an image that has first been smoothed with something approximating a Gaussian smoothing filter in order to reduce its sensitivity to noise, and hence the two variants will be described together </a:t>
            </a:r>
            <a:r>
              <a:rPr lang="en-IN" sz="2800" dirty="0" smtClean="0">
                <a:solidFill>
                  <a:srgbClr val="333333"/>
                </a:solidFill>
                <a:latin typeface="inter-regular"/>
              </a:rPr>
              <a:t>here</a:t>
            </a:r>
          </a:p>
          <a:p>
            <a:pPr marL="342900" indent="-342900" algn="just">
              <a:buFont typeface="Arial" panose="020B0604020202020204" pitchFamily="34" charset="0"/>
              <a:buChar char="•"/>
            </a:pPr>
            <a:r>
              <a:rPr lang="en-IN" sz="2800" dirty="0" smtClean="0">
                <a:solidFill>
                  <a:srgbClr val="333333"/>
                </a:solidFill>
                <a:latin typeface="inter-regular"/>
              </a:rPr>
              <a:t>The </a:t>
            </a:r>
            <a:r>
              <a:rPr lang="en-IN" sz="2800" dirty="0">
                <a:solidFill>
                  <a:srgbClr val="333333"/>
                </a:solidFill>
                <a:latin typeface="inter-regular"/>
              </a:rPr>
              <a:t>operator normally takes a single </a:t>
            </a:r>
            <a:r>
              <a:rPr lang="en-IN" sz="2800" dirty="0" err="1">
                <a:solidFill>
                  <a:srgbClr val="333333"/>
                </a:solidFill>
                <a:latin typeface="inter-regular"/>
              </a:rPr>
              <a:t>graylevel</a:t>
            </a:r>
            <a:r>
              <a:rPr lang="en-IN" sz="2800" dirty="0">
                <a:solidFill>
                  <a:srgbClr val="333333"/>
                </a:solidFill>
                <a:latin typeface="inter-regular"/>
              </a:rPr>
              <a:t> image as input and produces another </a:t>
            </a:r>
            <a:r>
              <a:rPr lang="en-IN" sz="2800" dirty="0" err="1">
                <a:solidFill>
                  <a:srgbClr val="333333"/>
                </a:solidFill>
                <a:latin typeface="inter-regular"/>
              </a:rPr>
              <a:t>graylevel</a:t>
            </a:r>
            <a:r>
              <a:rPr lang="en-IN" sz="2800" dirty="0">
                <a:solidFill>
                  <a:srgbClr val="333333"/>
                </a:solidFill>
                <a:latin typeface="inter-regular"/>
              </a:rPr>
              <a:t> image as output</a:t>
            </a:r>
            <a:r>
              <a:rPr lang="en-IN" sz="2800" dirty="0" smtClean="0">
                <a:solidFill>
                  <a:srgbClr val="333333"/>
                </a:solidFill>
                <a:latin typeface="inter-regular"/>
              </a:rPr>
              <a:t>.</a:t>
            </a:r>
            <a:endParaRPr lang="en-IN" sz="2400" b="0" i="0" dirty="0">
              <a:solidFill>
                <a:srgbClr val="333333"/>
              </a:solidFill>
              <a:effectLst/>
              <a:latin typeface="inter-regular"/>
            </a:endParaRPr>
          </a:p>
        </p:txBody>
      </p:sp>
    </p:spTree>
    <p:extLst>
      <p:ext uri="{BB962C8B-B14F-4D97-AF65-F5344CB8AC3E}">
        <p14:creationId xmlns:p14="http://schemas.microsoft.com/office/powerpoint/2010/main" val="2390847431"/>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a:extLst>
              <a:ext uri="{FF2B5EF4-FFF2-40B4-BE49-F238E27FC236}">
                <a16:creationId xmlns:a16="http://schemas.microsoft.com/office/drawing/2014/main" xmlns="" id="{04CA587E-BB18-466B-BC22-4C78766B1A53}"/>
              </a:ext>
            </a:extLst>
          </p:cNvPr>
          <p:cNvSpPr>
            <a:spLocks noGrp="1"/>
          </p:cNvSpPr>
          <p:nvPr>
            <p:ph type="title"/>
          </p:nvPr>
        </p:nvSpPr>
        <p:spPr>
          <a:xfrm>
            <a:off x="0" y="0"/>
            <a:ext cx="6457950" cy="1066800"/>
          </a:xfrm>
        </p:spPr>
        <p:txBody>
          <a:bodyPr/>
          <a:lstStyle/>
          <a:p>
            <a:pPr marL="0" indent="0" algn="l">
              <a:buNone/>
            </a:pPr>
            <a:r>
              <a:rPr lang="en-IN" sz="3200" dirty="0" smtClean="0">
                <a:solidFill>
                  <a:srgbClr val="FF0000"/>
                </a:solidFill>
              </a:rPr>
              <a:t>Second Order Derivatives</a:t>
            </a:r>
            <a:endParaRPr lang="en-IN" sz="3200" b="1" dirty="0">
              <a:solidFill>
                <a:srgbClr val="FF0000"/>
              </a:solidFill>
            </a:endParaRPr>
          </a:p>
        </p:txBody>
      </p:sp>
      <p:pic>
        <p:nvPicPr>
          <p:cNvPr id="5124" name="Picture 3" descr="download.png">
            <a:extLst>
              <a:ext uri="{FF2B5EF4-FFF2-40B4-BE49-F238E27FC236}">
                <a16:creationId xmlns:a16="http://schemas.microsoft.com/office/drawing/2014/main" xmlns="" id="{ADDB3DC1-B7AD-4244-B13B-04FA1ECC37C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457950" y="0"/>
            <a:ext cx="2686050" cy="982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p:nvSpPr>
        <p:spPr>
          <a:xfrm>
            <a:off x="-1604" y="690275"/>
            <a:ext cx="8991600" cy="584775"/>
          </a:xfrm>
          <a:prstGeom prst="rect">
            <a:avLst/>
          </a:prstGeom>
        </p:spPr>
        <p:txBody>
          <a:bodyPr wrap="square">
            <a:spAutoFit/>
          </a:bodyPr>
          <a:lstStyle/>
          <a:p>
            <a:pPr marL="457200" indent="-457200">
              <a:buFont typeface="Arial" panose="020B0604020202020204" pitchFamily="34" charset="0"/>
              <a:buChar char="•"/>
            </a:pPr>
            <a:endParaRPr lang="en-IN" sz="3200" dirty="0"/>
          </a:p>
        </p:txBody>
      </p:sp>
      <p:sp>
        <p:nvSpPr>
          <p:cNvPr id="8" name="Rectangle 7"/>
          <p:cNvSpPr/>
          <p:nvPr/>
        </p:nvSpPr>
        <p:spPr>
          <a:xfrm>
            <a:off x="381000" y="1304728"/>
            <a:ext cx="8458200" cy="4524315"/>
          </a:xfrm>
          <a:prstGeom prst="rect">
            <a:avLst/>
          </a:prstGeom>
        </p:spPr>
        <p:txBody>
          <a:bodyPr wrap="square">
            <a:spAutoFit/>
          </a:bodyPr>
          <a:lstStyle/>
          <a:p>
            <a:pPr marL="285750" indent="-285750">
              <a:buFont typeface="Arial" panose="020B0604020202020204" pitchFamily="34" charset="0"/>
              <a:buChar char="•"/>
            </a:pPr>
            <a:r>
              <a:rPr lang="en-IN" sz="2400" dirty="0"/>
              <a:t>A very popular second order operator is the Laplacian operator.</a:t>
            </a:r>
          </a:p>
          <a:p>
            <a:pPr marL="285750" indent="-285750">
              <a:buFont typeface="Arial" panose="020B0604020202020204" pitchFamily="34" charset="0"/>
              <a:buChar char="•"/>
            </a:pPr>
            <a:r>
              <a:rPr lang="en-IN" sz="2400" dirty="0" smtClean="0"/>
              <a:t>The </a:t>
            </a:r>
            <a:r>
              <a:rPr lang="en-IN" sz="2400" dirty="0"/>
              <a:t>Laplacian of a function f(</a:t>
            </a:r>
            <a:r>
              <a:rPr lang="en-IN" sz="2400" dirty="0" err="1"/>
              <a:t>x,y</a:t>
            </a:r>
            <a:r>
              <a:rPr lang="en-IN" sz="2400" dirty="0"/>
              <a:t>), </a:t>
            </a:r>
            <a:r>
              <a:rPr lang="en-IN" sz="2400" dirty="0" smtClean="0"/>
              <a:t>is </a:t>
            </a:r>
            <a:r>
              <a:rPr lang="en-IN" sz="2400" dirty="0"/>
              <a:t>defined by</a:t>
            </a:r>
            <a:r>
              <a:rPr lang="en-IN" dirty="0" smtClean="0"/>
              <a:t>:</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endParaRPr lang="en-IN" dirty="0" smtClean="0"/>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endParaRPr lang="en-IN" dirty="0" smtClean="0"/>
          </a:p>
          <a:p>
            <a:pPr marL="285750" indent="-285750">
              <a:buFont typeface="Arial" panose="020B0604020202020204" pitchFamily="34" charset="0"/>
              <a:buChar char="•"/>
            </a:pPr>
            <a:r>
              <a:rPr lang="en-IN" sz="2400" dirty="0"/>
              <a:t>The Template </a:t>
            </a:r>
            <a:r>
              <a:rPr lang="en-IN" sz="2400" dirty="0" smtClean="0"/>
              <a:t>for LT is</a:t>
            </a:r>
          </a:p>
          <a:p>
            <a:pPr marL="285750" indent="-285750">
              <a:buFont typeface="Arial" panose="020B0604020202020204" pitchFamily="34" charset="0"/>
              <a:buChar char="•"/>
            </a:pPr>
            <a:endParaRPr lang="en-IN" sz="2400" dirty="0"/>
          </a:p>
          <a:p>
            <a:pPr marL="285750" indent="-285750">
              <a:buFont typeface="Arial" panose="020B0604020202020204" pitchFamily="34" charset="0"/>
              <a:buChar char="•"/>
            </a:pPr>
            <a:endParaRPr lang="en-IN" sz="2400" dirty="0" smtClean="0"/>
          </a:p>
          <a:p>
            <a:pPr marL="285750" indent="-285750">
              <a:buFont typeface="Arial" panose="020B0604020202020204" pitchFamily="34" charset="0"/>
              <a:buChar char="•"/>
            </a:pPr>
            <a:endParaRPr lang="en-IN" sz="2400" dirty="0"/>
          </a:p>
          <a:p>
            <a:pPr marL="342900" indent="-342900">
              <a:buFont typeface="Arial" panose="020B0604020202020204" pitchFamily="34" charset="0"/>
              <a:buChar char="•"/>
            </a:pPr>
            <a:r>
              <a:rPr lang="en-IN" sz="2400" dirty="0" smtClean="0"/>
              <a:t>In </a:t>
            </a:r>
            <a:r>
              <a:rPr lang="en-IN" sz="2400" dirty="0"/>
              <a:t>Laplacian, the input image is represented as a set of discrete pixels. </a:t>
            </a:r>
            <a:r>
              <a:rPr lang="en-IN" sz="2400" dirty="0" smtClean="0"/>
              <a:t>So, </a:t>
            </a:r>
            <a:r>
              <a:rPr lang="en-IN" sz="2400" b="1" dirty="0"/>
              <a:t>discrete convolution kernel </a:t>
            </a:r>
            <a:r>
              <a:rPr lang="en-IN" sz="2400" dirty="0"/>
              <a:t>which can approximate second derivatives in the definition is found</a:t>
            </a:r>
            <a:r>
              <a:rPr lang="en-IN" sz="2400" dirty="0" smtClean="0"/>
              <a:t>.</a:t>
            </a:r>
            <a:endParaRPr lang="en-IN" sz="2400" dirty="0"/>
          </a:p>
        </p:txBody>
      </p:sp>
      <p:pic>
        <p:nvPicPr>
          <p:cNvPr id="10" name="Picture 9"/>
          <p:cNvPicPr>
            <a:picLocks noChangeAspect="1"/>
          </p:cNvPicPr>
          <p:nvPr/>
        </p:nvPicPr>
        <p:blipFill>
          <a:blip r:embed="rId4"/>
          <a:stretch>
            <a:fillRect/>
          </a:stretch>
        </p:blipFill>
        <p:spPr>
          <a:xfrm>
            <a:off x="2438400" y="2057400"/>
            <a:ext cx="4495800" cy="1143000"/>
          </a:xfrm>
          <a:prstGeom prst="rect">
            <a:avLst/>
          </a:prstGeom>
        </p:spPr>
      </p:pic>
      <p:pic>
        <p:nvPicPr>
          <p:cNvPr id="11" name="Picture 10"/>
          <p:cNvPicPr>
            <a:picLocks noChangeAspect="1"/>
          </p:cNvPicPr>
          <p:nvPr/>
        </p:nvPicPr>
        <p:blipFill>
          <a:blip r:embed="rId5"/>
          <a:stretch>
            <a:fillRect/>
          </a:stretch>
        </p:blipFill>
        <p:spPr>
          <a:xfrm>
            <a:off x="3794108" y="2979252"/>
            <a:ext cx="1997092" cy="1412909"/>
          </a:xfrm>
          <a:prstGeom prst="rect">
            <a:avLst/>
          </a:prstGeom>
        </p:spPr>
      </p:pic>
    </p:spTree>
    <p:extLst>
      <p:ext uri="{BB962C8B-B14F-4D97-AF65-F5344CB8AC3E}">
        <p14:creationId xmlns:p14="http://schemas.microsoft.com/office/powerpoint/2010/main" val="3802975919"/>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a:extLst>
              <a:ext uri="{FF2B5EF4-FFF2-40B4-BE49-F238E27FC236}">
                <a16:creationId xmlns:a16="http://schemas.microsoft.com/office/drawing/2014/main" xmlns="" id="{04CA587E-BB18-466B-BC22-4C78766B1A53}"/>
              </a:ext>
            </a:extLst>
          </p:cNvPr>
          <p:cNvSpPr>
            <a:spLocks noGrp="1"/>
          </p:cNvSpPr>
          <p:nvPr>
            <p:ph type="title"/>
          </p:nvPr>
        </p:nvSpPr>
        <p:spPr>
          <a:xfrm>
            <a:off x="0" y="0"/>
            <a:ext cx="6457950" cy="1066800"/>
          </a:xfrm>
        </p:spPr>
        <p:txBody>
          <a:bodyPr/>
          <a:lstStyle/>
          <a:p>
            <a:pPr marL="0" indent="0" algn="l">
              <a:buNone/>
            </a:pPr>
            <a:r>
              <a:rPr lang="en-IN" sz="3200" dirty="0" smtClean="0">
                <a:solidFill>
                  <a:srgbClr val="FF0000"/>
                </a:solidFill>
              </a:rPr>
              <a:t>Second Order Derivatives</a:t>
            </a:r>
            <a:endParaRPr lang="en-IN" sz="3200" b="1" dirty="0">
              <a:solidFill>
                <a:srgbClr val="FF0000"/>
              </a:solidFill>
            </a:endParaRPr>
          </a:p>
        </p:txBody>
      </p:sp>
      <p:pic>
        <p:nvPicPr>
          <p:cNvPr id="5124" name="Picture 3" descr="download.png">
            <a:extLst>
              <a:ext uri="{FF2B5EF4-FFF2-40B4-BE49-F238E27FC236}">
                <a16:creationId xmlns:a16="http://schemas.microsoft.com/office/drawing/2014/main" xmlns="" id="{ADDB3DC1-B7AD-4244-B13B-04FA1ECC37C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457950" y="0"/>
            <a:ext cx="2686050" cy="982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p:nvSpPr>
        <p:spPr>
          <a:xfrm>
            <a:off x="-1604" y="690275"/>
            <a:ext cx="8991600" cy="584775"/>
          </a:xfrm>
          <a:prstGeom prst="rect">
            <a:avLst/>
          </a:prstGeom>
        </p:spPr>
        <p:txBody>
          <a:bodyPr wrap="square">
            <a:spAutoFit/>
          </a:bodyPr>
          <a:lstStyle/>
          <a:p>
            <a:pPr marL="457200" indent="-457200">
              <a:buFont typeface="Arial" panose="020B0604020202020204" pitchFamily="34" charset="0"/>
              <a:buChar char="•"/>
            </a:pPr>
            <a:endParaRPr lang="en-IN" sz="3200" dirty="0"/>
          </a:p>
        </p:txBody>
      </p:sp>
      <p:pic>
        <p:nvPicPr>
          <p:cNvPr id="3" name="Picture 2"/>
          <p:cNvPicPr>
            <a:picLocks noChangeAspect="1"/>
          </p:cNvPicPr>
          <p:nvPr/>
        </p:nvPicPr>
        <p:blipFill>
          <a:blip r:embed="rId4"/>
          <a:stretch>
            <a:fillRect/>
          </a:stretch>
        </p:blipFill>
        <p:spPr>
          <a:xfrm>
            <a:off x="246046" y="1143000"/>
            <a:ext cx="8496300" cy="4938713"/>
          </a:xfrm>
          <a:prstGeom prst="rect">
            <a:avLst/>
          </a:prstGeom>
        </p:spPr>
      </p:pic>
    </p:spTree>
    <p:extLst>
      <p:ext uri="{BB962C8B-B14F-4D97-AF65-F5344CB8AC3E}">
        <p14:creationId xmlns:p14="http://schemas.microsoft.com/office/powerpoint/2010/main" val="2197433592"/>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a:extLst>
              <a:ext uri="{FF2B5EF4-FFF2-40B4-BE49-F238E27FC236}">
                <a16:creationId xmlns:a16="http://schemas.microsoft.com/office/drawing/2014/main" xmlns="" id="{04CA587E-BB18-466B-BC22-4C78766B1A53}"/>
              </a:ext>
            </a:extLst>
          </p:cNvPr>
          <p:cNvSpPr>
            <a:spLocks noGrp="1"/>
          </p:cNvSpPr>
          <p:nvPr>
            <p:ph type="title"/>
          </p:nvPr>
        </p:nvSpPr>
        <p:spPr>
          <a:xfrm>
            <a:off x="0" y="0"/>
            <a:ext cx="6457950" cy="1066800"/>
          </a:xfrm>
        </p:spPr>
        <p:txBody>
          <a:bodyPr/>
          <a:lstStyle/>
          <a:p>
            <a:pPr marL="0" indent="0" algn="l">
              <a:buNone/>
            </a:pPr>
            <a:r>
              <a:rPr lang="en-IN" sz="3200" dirty="0" smtClean="0">
                <a:solidFill>
                  <a:srgbClr val="FF0000"/>
                </a:solidFill>
              </a:rPr>
              <a:t>Templates for LT Operator</a:t>
            </a:r>
            <a:endParaRPr lang="en-IN" sz="3200" b="1" dirty="0">
              <a:solidFill>
                <a:srgbClr val="FF0000"/>
              </a:solidFill>
            </a:endParaRPr>
          </a:p>
        </p:txBody>
      </p:sp>
      <p:pic>
        <p:nvPicPr>
          <p:cNvPr id="5124" name="Picture 3" descr="download.png">
            <a:extLst>
              <a:ext uri="{FF2B5EF4-FFF2-40B4-BE49-F238E27FC236}">
                <a16:creationId xmlns:a16="http://schemas.microsoft.com/office/drawing/2014/main" xmlns="" id="{ADDB3DC1-B7AD-4244-B13B-04FA1ECC37C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457950" y="0"/>
            <a:ext cx="2686050" cy="982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p:nvSpPr>
        <p:spPr>
          <a:xfrm>
            <a:off x="-1604" y="690275"/>
            <a:ext cx="8991600" cy="584775"/>
          </a:xfrm>
          <a:prstGeom prst="rect">
            <a:avLst/>
          </a:prstGeom>
        </p:spPr>
        <p:txBody>
          <a:bodyPr wrap="square">
            <a:spAutoFit/>
          </a:bodyPr>
          <a:lstStyle/>
          <a:p>
            <a:pPr marL="457200" indent="-457200">
              <a:buFont typeface="Arial" panose="020B0604020202020204" pitchFamily="34" charset="0"/>
              <a:buChar char="•"/>
            </a:pPr>
            <a:endParaRPr lang="en-IN" sz="3200" dirty="0"/>
          </a:p>
        </p:txBody>
      </p:sp>
      <p:pic>
        <p:nvPicPr>
          <p:cNvPr id="2" name="Picture 1"/>
          <p:cNvPicPr>
            <a:picLocks noChangeAspect="1"/>
          </p:cNvPicPr>
          <p:nvPr/>
        </p:nvPicPr>
        <p:blipFill>
          <a:blip r:embed="rId4"/>
          <a:stretch>
            <a:fillRect/>
          </a:stretch>
        </p:blipFill>
        <p:spPr>
          <a:xfrm>
            <a:off x="230204" y="846137"/>
            <a:ext cx="8913796" cy="2238375"/>
          </a:xfrm>
          <a:prstGeom prst="rect">
            <a:avLst/>
          </a:prstGeom>
        </p:spPr>
      </p:pic>
      <p:sp>
        <p:nvSpPr>
          <p:cNvPr id="3" name="Rectangle 2"/>
          <p:cNvSpPr/>
          <p:nvPr/>
        </p:nvSpPr>
        <p:spPr>
          <a:xfrm>
            <a:off x="150796" y="3260427"/>
            <a:ext cx="8686800" cy="3539430"/>
          </a:xfrm>
          <a:prstGeom prst="rect">
            <a:avLst/>
          </a:prstGeom>
        </p:spPr>
        <p:txBody>
          <a:bodyPr wrap="square">
            <a:spAutoFit/>
          </a:bodyPr>
          <a:lstStyle/>
          <a:p>
            <a:r>
              <a:rPr lang="en-IN" sz="2800" dirty="0" smtClean="0">
                <a:solidFill>
                  <a:srgbClr val="000000"/>
                </a:solidFill>
                <a:latin typeface="Times New Roman" panose="02020603050405020304" pitchFamily="18" charset="0"/>
              </a:rPr>
              <a:t>There </a:t>
            </a:r>
            <a:r>
              <a:rPr lang="en-IN" sz="2800" dirty="0">
                <a:solidFill>
                  <a:srgbClr val="000000"/>
                </a:solidFill>
                <a:latin typeface="Times New Roman" panose="02020603050405020304" pitchFamily="18" charset="0"/>
              </a:rPr>
              <a:t>are </a:t>
            </a:r>
            <a:r>
              <a:rPr lang="en-IN" sz="2800" b="1" dirty="0">
                <a:solidFill>
                  <a:srgbClr val="000000"/>
                </a:solidFill>
                <a:latin typeface="Times New Roman" panose="02020603050405020304" pitchFamily="18" charset="0"/>
              </a:rPr>
              <a:t>disadvantages</a:t>
            </a:r>
            <a:r>
              <a:rPr lang="en-IN" sz="2800" dirty="0">
                <a:solidFill>
                  <a:srgbClr val="000000"/>
                </a:solidFill>
                <a:latin typeface="Times New Roman" panose="02020603050405020304" pitchFamily="18" charset="0"/>
              </a:rPr>
              <a:t> to the use of second order derivatives.</a:t>
            </a:r>
          </a:p>
          <a:p>
            <a:pPr>
              <a:buFont typeface="Arial" panose="020B0604020202020204" pitchFamily="34" charset="0"/>
              <a:buChar char="•"/>
            </a:pPr>
            <a:r>
              <a:rPr lang="en-IN" sz="2400" dirty="0" smtClean="0">
                <a:solidFill>
                  <a:srgbClr val="000000"/>
                </a:solidFill>
                <a:latin typeface="Times New Roman" panose="02020603050405020304" pitchFamily="18" charset="0"/>
              </a:rPr>
              <a:t> </a:t>
            </a:r>
            <a:r>
              <a:rPr lang="en-IN" sz="2800" dirty="0" smtClean="0">
                <a:solidFill>
                  <a:srgbClr val="000000"/>
                </a:solidFill>
                <a:latin typeface="Times New Roman" panose="02020603050405020304" pitchFamily="18" charset="0"/>
              </a:rPr>
              <a:t>Second </a:t>
            </a:r>
            <a:r>
              <a:rPr lang="en-IN" sz="2800" dirty="0">
                <a:solidFill>
                  <a:srgbClr val="000000"/>
                </a:solidFill>
                <a:latin typeface="Times New Roman" panose="02020603050405020304" pitchFamily="18" charset="0"/>
              </a:rPr>
              <a:t>derivatives will exaggerated noise twice as much</a:t>
            </a:r>
            <a:r>
              <a:rPr lang="en-IN" sz="2800" dirty="0" smtClean="0">
                <a:solidFill>
                  <a:srgbClr val="000000"/>
                </a:solidFill>
                <a:latin typeface="Times New Roman" panose="02020603050405020304" pitchFamily="18" charset="0"/>
              </a:rPr>
              <a:t>.</a:t>
            </a:r>
            <a:endParaRPr lang="en-IN" sz="2800" dirty="0">
              <a:solidFill>
                <a:srgbClr val="000000"/>
              </a:solidFill>
              <a:latin typeface="Times New Roman" panose="02020603050405020304" pitchFamily="18" charset="0"/>
            </a:endParaRPr>
          </a:p>
          <a:p>
            <a:pPr>
              <a:buFont typeface="Arial" panose="020B0604020202020204" pitchFamily="34" charset="0"/>
              <a:buChar char="•"/>
            </a:pPr>
            <a:r>
              <a:rPr lang="en-IN" sz="2800" dirty="0" smtClean="0">
                <a:solidFill>
                  <a:srgbClr val="000000"/>
                </a:solidFill>
                <a:latin typeface="Times New Roman" panose="02020603050405020304" pitchFamily="18" charset="0"/>
              </a:rPr>
              <a:t> No </a:t>
            </a:r>
            <a:r>
              <a:rPr lang="en-IN" sz="2800" dirty="0">
                <a:solidFill>
                  <a:srgbClr val="000000"/>
                </a:solidFill>
                <a:latin typeface="Times New Roman" panose="02020603050405020304" pitchFamily="18" charset="0"/>
              </a:rPr>
              <a:t>directional information about the edge is given.</a:t>
            </a:r>
          </a:p>
          <a:p>
            <a:pPr marL="342900" indent="-342900">
              <a:buFont typeface="Arial" panose="020B0604020202020204" pitchFamily="34" charset="0"/>
              <a:buChar char="•"/>
            </a:pPr>
            <a:r>
              <a:rPr lang="en-IN" sz="2800" dirty="0">
                <a:solidFill>
                  <a:srgbClr val="000000"/>
                </a:solidFill>
                <a:latin typeface="Times New Roman" panose="02020603050405020304" pitchFamily="18" charset="0"/>
              </a:rPr>
              <a:t>The problems that the presence of noise causes when using edge detectors means we should try to reduce the noise in an image prior to or in conjunction with the edge detection process</a:t>
            </a:r>
            <a:r>
              <a:rPr lang="en-IN" sz="2000" dirty="0">
                <a:solidFill>
                  <a:srgbClr val="000000"/>
                </a:solidFill>
                <a:latin typeface="Times New Roman" panose="02020603050405020304" pitchFamily="18" charset="0"/>
              </a:rPr>
              <a:t>.</a:t>
            </a:r>
            <a:endParaRPr lang="en-IN" sz="2000" b="0" i="0" dirty="0">
              <a:solidFill>
                <a:srgbClr val="000000"/>
              </a:solidFill>
              <a:effectLst/>
              <a:latin typeface="Times New Roman" panose="02020603050405020304" pitchFamily="18" charset="0"/>
            </a:endParaRPr>
          </a:p>
        </p:txBody>
      </p:sp>
    </p:spTree>
    <p:extLst>
      <p:ext uri="{BB962C8B-B14F-4D97-AF65-F5344CB8AC3E}">
        <p14:creationId xmlns:p14="http://schemas.microsoft.com/office/powerpoint/2010/main" val="3421737716"/>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a:extLst>
              <a:ext uri="{FF2B5EF4-FFF2-40B4-BE49-F238E27FC236}">
                <a16:creationId xmlns:a16="http://schemas.microsoft.com/office/drawing/2014/main" xmlns="" id="{04CA587E-BB18-466B-BC22-4C78766B1A53}"/>
              </a:ext>
            </a:extLst>
          </p:cNvPr>
          <p:cNvSpPr>
            <a:spLocks noGrp="1"/>
          </p:cNvSpPr>
          <p:nvPr>
            <p:ph type="title"/>
          </p:nvPr>
        </p:nvSpPr>
        <p:spPr>
          <a:xfrm>
            <a:off x="0" y="0"/>
            <a:ext cx="6457950" cy="1066800"/>
          </a:xfrm>
        </p:spPr>
        <p:txBody>
          <a:bodyPr/>
          <a:lstStyle/>
          <a:p>
            <a:pPr marL="0" indent="0" algn="l">
              <a:buNone/>
            </a:pPr>
            <a:r>
              <a:rPr lang="en-IN" sz="3200" dirty="0" smtClean="0">
                <a:solidFill>
                  <a:srgbClr val="FF0000"/>
                </a:solidFill>
              </a:rPr>
              <a:t>Gaussian</a:t>
            </a:r>
            <a:r>
              <a:rPr lang="en-IN" sz="3200" dirty="0" smtClean="0"/>
              <a:t> </a:t>
            </a:r>
            <a:endParaRPr lang="en-IN" sz="3200" b="1" dirty="0">
              <a:solidFill>
                <a:srgbClr val="FF0000"/>
              </a:solidFill>
            </a:endParaRPr>
          </a:p>
        </p:txBody>
      </p:sp>
      <p:pic>
        <p:nvPicPr>
          <p:cNvPr id="5124" name="Picture 3" descr="download.png">
            <a:extLst>
              <a:ext uri="{FF2B5EF4-FFF2-40B4-BE49-F238E27FC236}">
                <a16:creationId xmlns:a16="http://schemas.microsoft.com/office/drawing/2014/main" xmlns="" id="{ADDB3DC1-B7AD-4244-B13B-04FA1ECC37C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457950" y="0"/>
            <a:ext cx="2686050" cy="982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p:nvSpPr>
        <p:spPr>
          <a:xfrm>
            <a:off x="-1604" y="690275"/>
            <a:ext cx="8991600" cy="584775"/>
          </a:xfrm>
          <a:prstGeom prst="rect">
            <a:avLst/>
          </a:prstGeom>
        </p:spPr>
        <p:txBody>
          <a:bodyPr wrap="square">
            <a:spAutoFit/>
          </a:bodyPr>
          <a:lstStyle/>
          <a:p>
            <a:pPr marL="457200" indent="-457200">
              <a:buFont typeface="Arial" panose="020B0604020202020204" pitchFamily="34" charset="0"/>
              <a:buChar char="•"/>
            </a:pPr>
            <a:endParaRPr lang="en-IN" sz="3200" dirty="0"/>
          </a:p>
        </p:txBody>
      </p:sp>
      <p:sp>
        <p:nvSpPr>
          <p:cNvPr id="3" name="Rectangle 2"/>
          <p:cNvSpPr/>
          <p:nvPr/>
        </p:nvSpPr>
        <p:spPr>
          <a:xfrm>
            <a:off x="150796" y="1241362"/>
            <a:ext cx="8686800" cy="5570756"/>
          </a:xfrm>
          <a:prstGeom prst="rect">
            <a:avLst/>
          </a:prstGeom>
        </p:spPr>
        <p:txBody>
          <a:bodyPr wrap="square">
            <a:spAutoFit/>
          </a:bodyPr>
          <a:lstStyle/>
          <a:p>
            <a:pPr marL="342900" indent="-342900">
              <a:buFont typeface="Arial" panose="020B0604020202020204" pitchFamily="34" charset="0"/>
              <a:buChar char="•"/>
            </a:pPr>
            <a:r>
              <a:rPr lang="en-IN" sz="2800" dirty="0"/>
              <a:t>Another smoothing method is </a:t>
            </a:r>
            <a:r>
              <a:rPr lang="en-IN" sz="2800" b="1" i="1" dirty="0"/>
              <a:t>Gaussian smoothing</a:t>
            </a:r>
            <a:endParaRPr lang="en-IN" sz="2800" dirty="0"/>
          </a:p>
          <a:p>
            <a:pPr marL="342900" indent="-342900">
              <a:buFont typeface="Arial" panose="020B0604020202020204" pitchFamily="34" charset="0"/>
              <a:buChar char="•"/>
            </a:pPr>
            <a:r>
              <a:rPr lang="en-IN" sz="2800" dirty="0" smtClean="0"/>
              <a:t>Gaussian </a:t>
            </a:r>
            <a:r>
              <a:rPr lang="en-IN" sz="2800" dirty="0"/>
              <a:t>smoothing is performed by convolving an image with a Gaussian operator which is defined below</a:t>
            </a:r>
            <a:r>
              <a:rPr lang="en-IN" sz="2800" dirty="0" smtClean="0"/>
              <a:t>.</a:t>
            </a:r>
            <a:endParaRPr lang="en-IN" sz="2800" dirty="0"/>
          </a:p>
          <a:p>
            <a:pPr marL="342900" indent="-342900">
              <a:buFont typeface="Arial" panose="020B0604020202020204" pitchFamily="34" charset="0"/>
              <a:buChar char="•"/>
            </a:pPr>
            <a:r>
              <a:rPr lang="en-IN" sz="2800" dirty="0"/>
              <a:t>By using Gaussian smoothing in conjunction with the Laplacian operator, or another Gaussian operator, it is possible to detect edges.</a:t>
            </a:r>
          </a:p>
          <a:p>
            <a:pPr marL="342900" indent="-342900">
              <a:buFont typeface="Arial" panose="020B0604020202020204" pitchFamily="34" charset="0"/>
              <a:buChar char="•"/>
            </a:pPr>
            <a:r>
              <a:rPr lang="en-IN" sz="2800" dirty="0"/>
              <a:t>Lets look at the Gaussian smoothing process first.</a:t>
            </a:r>
          </a:p>
          <a:p>
            <a:pPr marL="342900" indent="-342900">
              <a:buFont typeface="Arial" panose="020B0604020202020204" pitchFamily="34" charset="0"/>
              <a:buChar char="•"/>
            </a:pPr>
            <a:r>
              <a:rPr lang="en-IN" sz="2800" dirty="0"/>
              <a:t>The </a:t>
            </a:r>
            <a:r>
              <a:rPr lang="en-IN" sz="2800" b="1" i="1" dirty="0"/>
              <a:t>Gaussian distribution</a:t>
            </a:r>
            <a:r>
              <a:rPr lang="en-IN" sz="2800" dirty="0"/>
              <a:t> function in two </a:t>
            </a:r>
            <a:r>
              <a:rPr lang="en-IN" sz="2800" dirty="0" smtClean="0"/>
              <a:t>variables</a:t>
            </a:r>
            <a:r>
              <a:rPr lang="en-IN" sz="2800" dirty="0"/>
              <a:t>, </a:t>
            </a:r>
            <a:r>
              <a:rPr lang="en-IN" sz="2800" i="1" dirty="0"/>
              <a:t>g</a:t>
            </a:r>
            <a:r>
              <a:rPr lang="en-IN" sz="2800" dirty="0"/>
              <a:t>(</a:t>
            </a:r>
            <a:r>
              <a:rPr lang="en-IN" sz="2800" i="1" dirty="0" err="1"/>
              <a:t>x</a:t>
            </a:r>
            <a:r>
              <a:rPr lang="en-IN" sz="2800" dirty="0" err="1"/>
              <a:t>,</a:t>
            </a:r>
            <a:r>
              <a:rPr lang="en-IN" sz="2800" i="1" dirty="0" err="1"/>
              <a:t>y</a:t>
            </a:r>
            <a:r>
              <a:rPr lang="en-IN" sz="2800" dirty="0"/>
              <a:t>), </a:t>
            </a:r>
            <a:r>
              <a:rPr lang="en-IN" sz="2800" dirty="0" smtClean="0"/>
              <a:t>is </a:t>
            </a:r>
            <a:r>
              <a:rPr lang="en-IN" sz="2800" dirty="0"/>
              <a:t>defined </a:t>
            </a:r>
            <a:r>
              <a:rPr lang="en-IN" sz="2800" dirty="0" smtClean="0"/>
              <a:t>by </a:t>
            </a:r>
          </a:p>
          <a:p>
            <a:pPr marL="342900" indent="-342900">
              <a:buFont typeface="Arial" panose="020B0604020202020204" pitchFamily="34" charset="0"/>
              <a:buChar char="•"/>
            </a:pPr>
            <a:endParaRPr lang="en-IN" sz="2800" dirty="0"/>
          </a:p>
          <a:p>
            <a:pPr marL="342900" indent="-342900">
              <a:buFont typeface="Arial" panose="020B0604020202020204" pitchFamily="34" charset="0"/>
              <a:buChar char="•"/>
            </a:pPr>
            <a:r>
              <a:rPr lang="en-IN" sz="2800" dirty="0"/>
              <a:t>where </a:t>
            </a:r>
            <a:r>
              <a:rPr lang="en-IN" sz="2800" dirty="0" smtClean="0"/>
              <a:t>sigma is </a:t>
            </a:r>
            <a:r>
              <a:rPr lang="en-IN" sz="2800" dirty="0"/>
              <a:t>the standard deviation representing the width of the Gaussian distribution</a:t>
            </a:r>
          </a:p>
          <a:p>
            <a:pPr marL="342900" indent="-342900">
              <a:buFont typeface="Arial" panose="020B0604020202020204" pitchFamily="34" charset="0"/>
              <a:buChar char="•"/>
            </a:pPr>
            <a:endParaRPr lang="en-IN" sz="2000" b="0" i="0" dirty="0">
              <a:solidFill>
                <a:srgbClr val="000000"/>
              </a:solidFill>
              <a:effectLst/>
              <a:latin typeface="Times New Roman" panose="02020603050405020304" pitchFamily="18" charset="0"/>
            </a:endParaRPr>
          </a:p>
        </p:txBody>
      </p:sp>
      <p:pic>
        <p:nvPicPr>
          <p:cNvPr id="4" name="Picture 3"/>
          <p:cNvPicPr>
            <a:picLocks noChangeAspect="1"/>
          </p:cNvPicPr>
          <p:nvPr/>
        </p:nvPicPr>
        <p:blipFill>
          <a:blip r:embed="rId4"/>
          <a:stretch>
            <a:fillRect/>
          </a:stretch>
        </p:blipFill>
        <p:spPr>
          <a:xfrm>
            <a:off x="5105400" y="4648200"/>
            <a:ext cx="3200400" cy="871256"/>
          </a:xfrm>
          <a:prstGeom prst="rect">
            <a:avLst/>
          </a:prstGeom>
        </p:spPr>
      </p:pic>
    </p:spTree>
    <p:extLst>
      <p:ext uri="{BB962C8B-B14F-4D97-AF65-F5344CB8AC3E}">
        <p14:creationId xmlns:p14="http://schemas.microsoft.com/office/powerpoint/2010/main" val="2195107302"/>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a:extLst>
              <a:ext uri="{FF2B5EF4-FFF2-40B4-BE49-F238E27FC236}">
                <a16:creationId xmlns:a16="http://schemas.microsoft.com/office/drawing/2014/main" xmlns="" id="{04CA587E-BB18-466B-BC22-4C78766B1A53}"/>
              </a:ext>
            </a:extLst>
          </p:cNvPr>
          <p:cNvSpPr>
            <a:spLocks noGrp="1"/>
          </p:cNvSpPr>
          <p:nvPr>
            <p:ph type="title"/>
          </p:nvPr>
        </p:nvSpPr>
        <p:spPr>
          <a:xfrm>
            <a:off x="0" y="0"/>
            <a:ext cx="6457950" cy="1066800"/>
          </a:xfrm>
        </p:spPr>
        <p:txBody>
          <a:bodyPr/>
          <a:lstStyle/>
          <a:p>
            <a:pPr marL="0" indent="0" algn="l">
              <a:buNone/>
            </a:pPr>
            <a:r>
              <a:rPr lang="en-IN" sz="3200" dirty="0" smtClean="0">
                <a:solidFill>
                  <a:srgbClr val="FF0000"/>
                </a:solidFill>
              </a:rPr>
              <a:t>Gaussian</a:t>
            </a:r>
            <a:endParaRPr lang="en-IN" sz="3200" b="1" dirty="0">
              <a:solidFill>
                <a:srgbClr val="FF0000"/>
              </a:solidFill>
            </a:endParaRPr>
          </a:p>
        </p:txBody>
      </p:sp>
      <p:pic>
        <p:nvPicPr>
          <p:cNvPr id="5124" name="Picture 3" descr="download.png">
            <a:extLst>
              <a:ext uri="{FF2B5EF4-FFF2-40B4-BE49-F238E27FC236}">
                <a16:creationId xmlns:a16="http://schemas.microsoft.com/office/drawing/2014/main" xmlns="" id="{ADDB3DC1-B7AD-4244-B13B-04FA1ECC37C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457950" y="0"/>
            <a:ext cx="2686050" cy="982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p:nvSpPr>
        <p:spPr>
          <a:xfrm>
            <a:off x="-1604" y="690275"/>
            <a:ext cx="8991600" cy="584775"/>
          </a:xfrm>
          <a:prstGeom prst="rect">
            <a:avLst/>
          </a:prstGeom>
        </p:spPr>
        <p:txBody>
          <a:bodyPr wrap="square">
            <a:spAutoFit/>
          </a:bodyPr>
          <a:lstStyle/>
          <a:p>
            <a:pPr marL="457200" indent="-457200">
              <a:buFont typeface="Arial" panose="020B0604020202020204" pitchFamily="34" charset="0"/>
              <a:buChar char="•"/>
            </a:pPr>
            <a:endParaRPr lang="en-IN" sz="3200" dirty="0"/>
          </a:p>
        </p:txBody>
      </p:sp>
      <p:pic>
        <p:nvPicPr>
          <p:cNvPr id="2" name="Picture 1"/>
          <p:cNvPicPr>
            <a:picLocks noChangeAspect="1"/>
          </p:cNvPicPr>
          <p:nvPr/>
        </p:nvPicPr>
        <p:blipFill>
          <a:blip r:embed="rId4"/>
          <a:stretch>
            <a:fillRect/>
          </a:stretch>
        </p:blipFill>
        <p:spPr>
          <a:xfrm>
            <a:off x="176213" y="1172594"/>
            <a:ext cx="8967787" cy="1743075"/>
          </a:xfrm>
          <a:prstGeom prst="rect">
            <a:avLst/>
          </a:prstGeom>
        </p:spPr>
      </p:pic>
      <p:pic>
        <p:nvPicPr>
          <p:cNvPr id="6" name="Picture 5"/>
          <p:cNvPicPr>
            <a:picLocks noChangeAspect="1"/>
          </p:cNvPicPr>
          <p:nvPr/>
        </p:nvPicPr>
        <p:blipFill>
          <a:blip r:embed="rId5"/>
          <a:stretch>
            <a:fillRect/>
          </a:stretch>
        </p:blipFill>
        <p:spPr>
          <a:xfrm>
            <a:off x="1219200" y="3021463"/>
            <a:ext cx="1857375" cy="2171700"/>
          </a:xfrm>
          <a:prstGeom prst="rect">
            <a:avLst/>
          </a:prstGeom>
        </p:spPr>
      </p:pic>
    </p:spTree>
    <p:extLst>
      <p:ext uri="{BB962C8B-B14F-4D97-AF65-F5344CB8AC3E}">
        <p14:creationId xmlns:p14="http://schemas.microsoft.com/office/powerpoint/2010/main" val="106824872"/>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a:extLst>
              <a:ext uri="{FF2B5EF4-FFF2-40B4-BE49-F238E27FC236}">
                <a16:creationId xmlns:a16="http://schemas.microsoft.com/office/drawing/2014/main" xmlns="" id="{04CA587E-BB18-466B-BC22-4C78766B1A53}"/>
              </a:ext>
            </a:extLst>
          </p:cNvPr>
          <p:cNvSpPr>
            <a:spLocks noGrp="1"/>
          </p:cNvSpPr>
          <p:nvPr>
            <p:ph type="title"/>
          </p:nvPr>
        </p:nvSpPr>
        <p:spPr>
          <a:xfrm>
            <a:off x="0" y="0"/>
            <a:ext cx="6457950" cy="1066800"/>
          </a:xfrm>
        </p:spPr>
        <p:txBody>
          <a:bodyPr/>
          <a:lstStyle/>
          <a:p>
            <a:pPr marL="0" indent="0" algn="l">
              <a:buNone/>
            </a:pPr>
            <a:r>
              <a:rPr lang="en-IN" sz="3200" dirty="0" smtClean="0">
                <a:solidFill>
                  <a:srgbClr val="FF0000"/>
                </a:solidFill>
              </a:rPr>
              <a:t>LOG</a:t>
            </a:r>
            <a:endParaRPr lang="en-IN" sz="3200" b="1" dirty="0">
              <a:solidFill>
                <a:srgbClr val="FF0000"/>
              </a:solidFill>
            </a:endParaRPr>
          </a:p>
        </p:txBody>
      </p:sp>
      <p:pic>
        <p:nvPicPr>
          <p:cNvPr id="5124" name="Picture 3" descr="download.png">
            <a:extLst>
              <a:ext uri="{FF2B5EF4-FFF2-40B4-BE49-F238E27FC236}">
                <a16:creationId xmlns:a16="http://schemas.microsoft.com/office/drawing/2014/main" xmlns="" id="{ADDB3DC1-B7AD-4244-B13B-04FA1ECC37C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457950" y="0"/>
            <a:ext cx="2686050" cy="982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p:nvSpPr>
        <p:spPr>
          <a:xfrm>
            <a:off x="-1604" y="690275"/>
            <a:ext cx="8991600" cy="584775"/>
          </a:xfrm>
          <a:prstGeom prst="rect">
            <a:avLst/>
          </a:prstGeom>
        </p:spPr>
        <p:txBody>
          <a:bodyPr wrap="square">
            <a:spAutoFit/>
          </a:bodyPr>
          <a:lstStyle/>
          <a:p>
            <a:pPr marL="457200" indent="-457200">
              <a:buFont typeface="Arial" panose="020B0604020202020204" pitchFamily="34" charset="0"/>
              <a:buChar char="•"/>
            </a:pPr>
            <a:endParaRPr lang="en-IN" sz="3200" dirty="0"/>
          </a:p>
        </p:txBody>
      </p:sp>
      <p:pic>
        <p:nvPicPr>
          <p:cNvPr id="3" name="Picture 2"/>
          <p:cNvPicPr>
            <a:picLocks noChangeAspect="1"/>
          </p:cNvPicPr>
          <p:nvPr/>
        </p:nvPicPr>
        <p:blipFill>
          <a:blip r:embed="rId4"/>
          <a:stretch>
            <a:fillRect/>
          </a:stretch>
        </p:blipFill>
        <p:spPr>
          <a:xfrm>
            <a:off x="533400" y="1104499"/>
            <a:ext cx="8262937" cy="5477293"/>
          </a:xfrm>
          <a:prstGeom prst="rect">
            <a:avLst/>
          </a:prstGeom>
        </p:spPr>
      </p:pic>
    </p:spTree>
    <p:extLst>
      <p:ext uri="{BB962C8B-B14F-4D97-AF65-F5344CB8AC3E}">
        <p14:creationId xmlns:p14="http://schemas.microsoft.com/office/powerpoint/2010/main" val="431578298"/>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a:extLst>
              <a:ext uri="{FF2B5EF4-FFF2-40B4-BE49-F238E27FC236}">
                <a16:creationId xmlns:a16="http://schemas.microsoft.com/office/drawing/2014/main" xmlns="" id="{04CA587E-BB18-466B-BC22-4C78766B1A53}"/>
              </a:ext>
            </a:extLst>
          </p:cNvPr>
          <p:cNvSpPr>
            <a:spLocks noGrp="1"/>
          </p:cNvSpPr>
          <p:nvPr>
            <p:ph type="title"/>
          </p:nvPr>
        </p:nvSpPr>
        <p:spPr>
          <a:xfrm>
            <a:off x="0" y="0"/>
            <a:ext cx="6457950" cy="1066800"/>
          </a:xfrm>
        </p:spPr>
        <p:txBody>
          <a:bodyPr/>
          <a:lstStyle/>
          <a:p>
            <a:pPr marL="0" indent="0" algn="l">
              <a:buNone/>
            </a:pPr>
            <a:r>
              <a:rPr lang="en-IN" sz="3200" b="1" dirty="0">
                <a:solidFill>
                  <a:srgbClr val="FF0000"/>
                </a:solidFill>
              </a:rPr>
              <a:t>The LOG operator</a:t>
            </a:r>
          </a:p>
        </p:txBody>
      </p:sp>
      <p:pic>
        <p:nvPicPr>
          <p:cNvPr id="5124" name="Picture 3" descr="download.png">
            <a:extLst>
              <a:ext uri="{FF2B5EF4-FFF2-40B4-BE49-F238E27FC236}">
                <a16:creationId xmlns:a16="http://schemas.microsoft.com/office/drawing/2014/main" xmlns="" id="{ADDB3DC1-B7AD-4244-B13B-04FA1ECC37C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457950" y="0"/>
            <a:ext cx="2686050" cy="982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p:nvSpPr>
        <p:spPr>
          <a:xfrm>
            <a:off x="-1604" y="690275"/>
            <a:ext cx="8991600" cy="584775"/>
          </a:xfrm>
          <a:prstGeom prst="rect">
            <a:avLst/>
          </a:prstGeom>
        </p:spPr>
        <p:txBody>
          <a:bodyPr wrap="square">
            <a:spAutoFit/>
          </a:bodyPr>
          <a:lstStyle/>
          <a:p>
            <a:pPr marL="457200" indent="-457200">
              <a:buFont typeface="Arial" panose="020B0604020202020204" pitchFamily="34" charset="0"/>
              <a:buChar char="•"/>
            </a:pPr>
            <a:endParaRPr lang="en-IN" sz="3200" dirty="0"/>
          </a:p>
        </p:txBody>
      </p:sp>
      <p:sp>
        <p:nvSpPr>
          <p:cNvPr id="7" name="Rectangle 6"/>
          <p:cNvSpPr/>
          <p:nvPr/>
        </p:nvSpPr>
        <p:spPr>
          <a:xfrm>
            <a:off x="150796" y="1054638"/>
            <a:ext cx="8686800" cy="3847207"/>
          </a:xfrm>
          <a:prstGeom prst="rect">
            <a:avLst/>
          </a:prstGeom>
        </p:spPr>
        <p:txBody>
          <a:bodyPr wrap="square">
            <a:spAutoFit/>
          </a:bodyPr>
          <a:lstStyle/>
          <a:p>
            <a:pPr marL="457200" indent="-457200">
              <a:buFont typeface="Arial" panose="020B0604020202020204" pitchFamily="34" charset="0"/>
              <a:buChar char="•"/>
            </a:pPr>
            <a:r>
              <a:rPr lang="en-IN" sz="2800" dirty="0" smtClean="0"/>
              <a:t>This </a:t>
            </a:r>
            <a:r>
              <a:rPr lang="en-IN" sz="2800" dirty="0"/>
              <a:t>method of edge detection was first proposed by Marr and </a:t>
            </a:r>
            <a:r>
              <a:rPr lang="en-IN" sz="2800" dirty="0" err="1"/>
              <a:t>Hildreth</a:t>
            </a:r>
            <a:r>
              <a:rPr lang="en-IN" sz="2800" dirty="0"/>
              <a:t> at MIT who introduced the principle of the </a:t>
            </a:r>
            <a:r>
              <a:rPr lang="en-IN" sz="2800" b="1" i="1" dirty="0"/>
              <a:t>zero-crossing</a:t>
            </a:r>
            <a:r>
              <a:rPr lang="en-IN" sz="2800" dirty="0"/>
              <a:t> method.</a:t>
            </a:r>
          </a:p>
          <a:p>
            <a:pPr marL="457200" indent="-457200">
              <a:buFont typeface="Arial" panose="020B0604020202020204" pitchFamily="34" charset="0"/>
              <a:buChar char="•"/>
            </a:pPr>
            <a:r>
              <a:rPr lang="en-IN" sz="2800" dirty="0"/>
              <a:t>The basic principle of this method is to find the position in an image where the </a:t>
            </a:r>
            <a:r>
              <a:rPr lang="en-IN" sz="2800" b="1" dirty="0"/>
              <a:t>second derivatives become zero</a:t>
            </a:r>
            <a:r>
              <a:rPr lang="en-IN" sz="2800" dirty="0"/>
              <a:t>. </a:t>
            </a:r>
            <a:endParaRPr lang="en-IN" sz="2800" dirty="0" smtClean="0"/>
          </a:p>
          <a:p>
            <a:pPr marL="457200" indent="-457200">
              <a:buFont typeface="Arial" panose="020B0604020202020204" pitchFamily="34" charset="0"/>
              <a:buChar char="•"/>
            </a:pPr>
            <a:r>
              <a:rPr lang="en-IN" sz="2800" dirty="0" smtClean="0"/>
              <a:t>These </a:t>
            </a:r>
            <a:r>
              <a:rPr lang="en-IN" sz="2800" dirty="0"/>
              <a:t>positions correspond to edge positions as shown in</a:t>
            </a:r>
          </a:p>
          <a:p>
            <a:pPr marL="457200" indent="-457200">
              <a:buFont typeface="Arial" panose="020B0604020202020204" pitchFamily="34" charset="0"/>
              <a:buChar char="•"/>
            </a:pPr>
            <a:endParaRPr lang="en-IN" sz="2000" b="0" i="0" dirty="0">
              <a:solidFill>
                <a:srgbClr val="000000"/>
              </a:solidFill>
              <a:effectLst/>
              <a:latin typeface="Times New Roman" panose="02020603050405020304" pitchFamily="18" charset="0"/>
            </a:endParaRPr>
          </a:p>
        </p:txBody>
      </p:sp>
      <p:pic>
        <p:nvPicPr>
          <p:cNvPr id="3" name="Picture 2"/>
          <p:cNvPicPr>
            <a:picLocks noChangeAspect="1"/>
          </p:cNvPicPr>
          <p:nvPr/>
        </p:nvPicPr>
        <p:blipFill>
          <a:blip r:embed="rId4"/>
          <a:stretch>
            <a:fillRect/>
          </a:stretch>
        </p:blipFill>
        <p:spPr>
          <a:xfrm>
            <a:off x="2057400" y="4267200"/>
            <a:ext cx="4267200" cy="2362200"/>
          </a:xfrm>
          <a:prstGeom prst="rect">
            <a:avLst/>
          </a:prstGeom>
        </p:spPr>
      </p:pic>
    </p:spTree>
    <p:extLst>
      <p:ext uri="{BB962C8B-B14F-4D97-AF65-F5344CB8AC3E}">
        <p14:creationId xmlns:p14="http://schemas.microsoft.com/office/powerpoint/2010/main" val="4127501060"/>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a:extLst>
              <a:ext uri="{FF2B5EF4-FFF2-40B4-BE49-F238E27FC236}">
                <a16:creationId xmlns:a16="http://schemas.microsoft.com/office/drawing/2014/main" xmlns="" id="{04CA587E-BB18-466B-BC22-4C78766B1A53}"/>
              </a:ext>
            </a:extLst>
          </p:cNvPr>
          <p:cNvSpPr>
            <a:spLocks noGrp="1"/>
          </p:cNvSpPr>
          <p:nvPr>
            <p:ph type="title"/>
          </p:nvPr>
        </p:nvSpPr>
        <p:spPr>
          <a:xfrm>
            <a:off x="0" y="0"/>
            <a:ext cx="6457950" cy="1066800"/>
          </a:xfrm>
        </p:spPr>
        <p:txBody>
          <a:bodyPr/>
          <a:lstStyle/>
          <a:p>
            <a:pPr marL="0" indent="0" algn="l">
              <a:buNone/>
            </a:pPr>
            <a:r>
              <a:rPr lang="en-IN" sz="3200" dirty="0" smtClean="0">
                <a:solidFill>
                  <a:srgbClr val="FF0000"/>
                </a:solidFill>
              </a:rPr>
              <a:t>LOG</a:t>
            </a:r>
            <a:endParaRPr lang="en-IN" sz="3200" b="1" dirty="0">
              <a:solidFill>
                <a:srgbClr val="FF0000"/>
              </a:solidFill>
            </a:endParaRPr>
          </a:p>
        </p:txBody>
      </p:sp>
      <p:pic>
        <p:nvPicPr>
          <p:cNvPr id="5124" name="Picture 3" descr="download.png">
            <a:extLst>
              <a:ext uri="{FF2B5EF4-FFF2-40B4-BE49-F238E27FC236}">
                <a16:creationId xmlns:a16="http://schemas.microsoft.com/office/drawing/2014/main" xmlns="" id="{ADDB3DC1-B7AD-4244-B13B-04FA1ECC37C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457950" y="0"/>
            <a:ext cx="2686050" cy="982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p:nvSpPr>
        <p:spPr>
          <a:xfrm>
            <a:off x="-1604" y="690275"/>
            <a:ext cx="8991600" cy="584775"/>
          </a:xfrm>
          <a:prstGeom prst="rect">
            <a:avLst/>
          </a:prstGeom>
        </p:spPr>
        <p:txBody>
          <a:bodyPr wrap="square">
            <a:spAutoFit/>
          </a:bodyPr>
          <a:lstStyle/>
          <a:p>
            <a:pPr marL="457200" indent="-457200">
              <a:buFont typeface="Arial" panose="020B0604020202020204" pitchFamily="34" charset="0"/>
              <a:buChar char="•"/>
            </a:pPr>
            <a:endParaRPr lang="en-IN" sz="3200" dirty="0"/>
          </a:p>
        </p:txBody>
      </p:sp>
      <p:pic>
        <p:nvPicPr>
          <p:cNvPr id="2" name="Picture 1"/>
          <p:cNvPicPr>
            <a:picLocks noChangeAspect="1"/>
          </p:cNvPicPr>
          <p:nvPr/>
        </p:nvPicPr>
        <p:blipFill>
          <a:blip r:embed="rId4"/>
          <a:stretch>
            <a:fillRect/>
          </a:stretch>
        </p:blipFill>
        <p:spPr>
          <a:xfrm>
            <a:off x="533400" y="914400"/>
            <a:ext cx="8258175" cy="5824538"/>
          </a:xfrm>
          <a:prstGeom prst="rect">
            <a:avLst/>
          </a:prstGeom>
        </p:spPr>
      </p:pic>
    </p:spTree>
    <p:extLst>
      <p:ext uri="{BB962C8B-B14F-4D97-AF65-F5344CB8AC3E}">
        <p14:creationId xmlns:p14="http://schemas.microsoft.com/office/powerpoint/2010/main" val="2557994457"/>
      </p:ext>
    </p:extLst>
  </p:cSld>
  <p:clrMapOvr>
    <a:masterClrMapping/>
  </p:clrMapOvr>
  <p:timing>
    <p:tnLst>
      <p:par>
        <p:cTn id="1" dur="indefinite" restart="never" nodeType="tmRoot"/>
      </p:par>
    </p:tnLst>
  </p:timing>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Apex">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Apex">
      <a:majorFont>
        <a:latin typeface="Lucida Sans"/>
        <a:ea typeface=""/>
        <a:cs typeface=""/>
        <a:font script="Grek" typeface="Arial"/>
        <a:font script="Cyrl" typeface="Arial"/>
        <a:font script="Jpan" typeface="HG丸ｺﾞｼｯｸM-PRO"/>
        <a:font script="Hang" typeface="휴먼옛체"/>
        <a:font script="Hans" typeface="黑体"/>
        <a:font script="Hant" typeface="微軟正黑體"/>
        <a:font script="Arab" typeface="Tahoma"/>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Book Antiqua"/>
        <a:ea typeface=""/>
        <a:cs typeface=""/>
        <a:font script="Grek" typeface="Times New Roman"/>
        <a:font script="Cyrl" typeface="Times New Roman"/>
        <a:font script="Jpan" typeface="HG明朝B"/>
        <a:font script="Hang" typeface="돋움"/>
        <a:font script="Hans" typeface="宋体"/>
        <a:font script="Hant" typeface="新細明體"/>
        <a:font script="Arab" typeface="Times New Roman"/>
        <a:font script="Hebr" typeface="David"/>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Apex">
      <a:fillStyleLst>
        <a:solidFill>
          <a:schemeClr val="phClr"/>
        </a:solidFill>
        <a:gradFill rotWithShape="1">
          <a:gsLst>
            <a:gs pos="20000">
              <a:schemeClr val="phClr">
                <a:tint val="9000"/>
              </a:schemeClr>
            </a:gs>
            <a:gs pos="100000">
              <a:schemeClr val="phClr">
                <a:tint val="70000"/>
                <a:satMod val="100000"/>
              </a:schemeClr>
            </a:gs>
          </a:gsLst>
          <a:path path="circle">
            <a:fillToRect l="-15000" t="-15000" r="115000" b="115000"/>
          </a:path>
        </a:gradFill>
        <a:gradFill rotWithShape="1">
          <a:gsLst>
            <a:gs pos="0">
              <a:schemeClr val="phClr">
                <a:shade val="60000"/>
              </a:schemeClr>
            </a:gs>
            <a:gs pos="33000">
              <a:schemeClr val="phClr">
                <a:tint val="86500"/>
              </a:schemeClr>
            </a:gs>
            <a:gs pos="46750">
              <a:schemeClr val="phClr">
                <a:tint val="71000"/>
                <a:satMod val="112000"/>
              </a:schemeClr>
            </a:gs>
            <a:gs pos="53000">
              <a:schemeClr val="phClr">
                <a:tint val="71000"/>
                <a:satMod val="112000"/>
              </a:schemeClr>
            </a:gs>
            <a:gs pos="68000">
              <a:schemeClr val="phClr">
                <a:tint val="86000"/>
              </a:schemeClr>
            </a:gs>
            <a:gs pos="100000">
              <a:schemeClr val="phClr">
                <a:shade val="60000"/>
              </a:schemeClr>
            </a:gs>
          </a:gsLst>
          <a:lin ang="8350000" scaled="1"/>
        </a:gradFill>
      </a:fillStyleLst>
      <a:lnStyleLst>
        <a:ln w="9525" cap="flat" cmpd="sng" algn="ctr">
          <a:solidFill>
            <a:schemeClr val="phClr">
              <a:shade val="48000"/>
              <a:satMod val="110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130000" dist="101600" dir="2700000" algn="tl" rotWithShape="0">
              <a:srgbClr val="000000">
                <a:alpha val="35000"/>
              </a:srgbClr>
            </a:outerShdw>
          </a:effectLst>
        </a:effectStyle>
        <a:effectStyle>
          <a:effectLst>
            <a:outerShdw blurRad="190500" dist="228600" dir="2700000" sy="90000" rotWithShape="0">
              <a:srgbClr val="000000">
                <a:alpha val="25500"/>
              </a:srgbClr>
            </a:outerShdw>
          </a:effectLst>
        </a:effectStyle>
        <a:effectStyle>
          <a:effectLst>
            <a:outerShdw blurRad="190500" dist="228600" dir="2700000" sy="90000" rotWithShape="0">
              <a:srgbClr val="000000">
                <a:alpha val="25500"/>
              </a:srgbClr>
            </a:outerShdw>
          </a:effectLst>
          <a:scene3d>
            <a:camera prst="orthographicFront" fov="0">
              <a:rot lat="0" lon="0" rev="0"/>
            </a:camera>
            <a:lightRig rig="soft" dir="tl">
              <a:rot lat="0" lon="0" rev="20100000"/>
            </a:lightRig>
          </a:scene3d>
          <a:sp3d>
            <a:bevelT w="50800" h="50800"/>
          </a:sp3d>
        </a:effectStyle>
      </a:effectStyleLst>
      <a:bgFillStyleLst>
        <a:solidFill>
          <a:schemeClr val="phClr"/>
        </a:solidFill>
        <a:gradFill rotWithShape="1">
          <a:gsLst>
            <a:gs pos="0">
              <a:schemeClr val="phClr">
                <a:tint val="50000"/>
                <a:satMod val="180000"/>
              </a:schemeClr>
            </a:gs>
            <a:gs pos="100000">
              <a:schemeClr val="phClr">
                <a:shade val="45000"/>
                <a:satMod val="120000"/>
              </a:schemeClr>
            </a:gs>
          </a:gsLst>
          <a:path path="circle">
            <a:fillToRect r="100000" b="100000"/>
          </a:path>
        </a:gradFill>
        <a:blipFill>
          <a:blip xmlns:r="http://schemas.openxmlformats.org/officeDocument/2006/relationships" r:embed="rId1">
            <a:duotone>
              <a:schemeClr val="phClr">
                <a:shade val="3000"/>
                <a:satMod val="110000"/>
              </a:schemeClr>
              <a:schemeClr val="phClr">
                <a:tint val="60000"/>
                <a:satMod val="425000"/>
              </a:schemeClr>
            </a:duotone>
          </a:blip>
          <a:stretch>
            <a:fillRect/>
          </a:stretch>
        </a:blip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3512</TotalTime>
  <Words>4292</Words>
  <Application>Microsoft Office PowerPoint</Application>
  <PresentationFormat>On-screen Show (4:3)</PresentationFormat>
  <Paragraphs>599</Paragraphs>
  <Slides>142</Slides>
  <Notes>108</Notes>
  <HiddenSlides>0</HiddenSlides>
  <MMClips>0</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142</vt:i4>
      </vt:variant>
    </vt:vector>
  </HeadingPairs>
  <TitlesOfParts>
    <vt:vector size="156" baseType="lpstr">
      <vt:lpstr>Arial</vt:lpstr>
      <vt:lpstr>ArialMT</vt:lpstr>
      <vt:lpstr>Book Antiqua</vt:lpstr>
      <vt:lpstr>Calibri</vt:lpstr>
      <vt:lpstr>Calibri-Bold</vt:lpstr>
      <vt:lpstr>inter-regular</vt:lpstr>
      <vt:lpstr>Lucida Sans</vt:lpstr>
      <vt:lpstr>Times New Roman</vt:lpstr>
      <vt:lpstr>urw-din</vt:lpstr>
      <vt:lpstr>Wingdings</vt:lpstr>
      <vt:lpstr>Wingdings 2</vt:lpstr>
      <vt:lpstr>Wingdings 3</vt:lpstr>
      <vt:lpstr>Office Theme</vt:lpstr>
      <vt:lpstr>Apex</vt:lpstr>
      <vt:lpstr>PowerPoint Presentation</vt:lpstr>
      <vt:lpstr>Session – 5 &amp; 6</vt:lpstr>
      <vt:lpstr>Image Processing - Basics</vt:lpstr>
      <vt:lpstr>Image Processing - Basics</vt:lpstr>
      <vt:lpstr>Types of Images </vt:lpstr>
      <vt:lpstr>Pros &amp; Cons of Binary Images</vt:lpstr>
      <vt:lpstr>Thresholding</vt:lpstr>
      <vt:lpstr>Types of Images </vt:lpstr>
      <vt:lpstr>Types of Images </vt:lpstr>
      <vt:lpstr>Types of Images </vt:lpstr>
      <vt:lpstr>Types of Images </vt:lpstr>
      <vt:lpstr>Types of Images </vt:lpstr>
      <vt:lpstr>Types of Images </vt:lpstr>
      <vt:lpstr>Types of Images </vt:lpstr>
      <vt:lpstr>Types of Images </vt:lpstr>
      <vt:lpstr>Types of Images </vt:lpstr>
      <vt:lpstr>Types of Images </vt:lpstr>
      <vt:lpstr>Types of Images </vt:lpstr>
      <vt:lpstr>Types of Images </vt:lpstr>
      <vt:lpstr>Image Processing - Basics</vt:lpstr>
      <vt:lpstr>Image Processing - Basics</vt:lpstr>
      <vt:lpstr>Image Processing - Basics</vt:lpstr>
      <vt:lpstr>Image Processing - Basics</vt:lpstr>
      <vt:lpstr>Image Processing - Basics</vt:lpstr>
      <vt:lpstr>Image Processing - Basics</vt:lpstr>
      <vt:lpstr>Point Operations</vt:lpstr>
      <vt:lpstr>Point Operations</vt:lpstr>
      <vt:lpstr>Point Operations</vt:lpstr>
      <vt:lpstr>Point Operations</vt:lpstr>
      <vt:lpstr>Point Operations</vt:lpstr>
      <vt:lpstr>Point Operations</vt:lpstr>
      <vt:lpstr>Different Types of Point Operations</vt:lpstr>
      <vt:lpstr>Thresholding</vt:lpstr>
      <vt:lpstr>Point Operation - Thresholding</vt:lpstr>
      <vt:lpstr>Point Operation - Thresholding</vt:lpstr>
      <vt:lpstr>Point Operation - Thresholding</vt:lpstr>
      <vt:lpstr>Point Operation - Thresholding</vt:lpstr>
      <vt:lpstr>Interpolation</vt:lpstr>
      <vt:lpstr>Interpolation</vt:lpstr>
      <vt:lpstr>Interpolation</vt:lpstr>
      <vt:lpstr>Interpolation</vt:lpstr>
      <vt:lpstr>Interpolation</vt:lpstr>
      <vt:lpstr>Histogram</vt:lpstr>
      <vt:lpstr>Histogram</vt:lpstr>
      <vt:lpstr>Histogram</vt:lpstr>
      <vt:lpstr>Histogram Equalization</vt:lpstr>
      <vt:lpstr>Histogram Equalization</vt:lpstr>
      <vt:lpstr>Histogram Equalization</vt:lpstr>
      <vt:lpstr>Applications of Histogram</vt:lpstr>
      <vt:lpstr>Sampling &amp; Quantization</vt:lpstr>
      <vt:lpstr>Types of Neighbourhood</vt:lpstr>
      <vt:lpstr>Types of Neighbourhood</vt:lpstr>
      <vt:lpstr>Types of Neighbourhood</vt:lpstr>
      <vt:lpstr>Sampling Techniques</vt:lpstr>
      <vt:lpstr>4 – Connected Vs 8 - Connected</vt:lpstr>
      <vt:lpstr>Geometric Transformations</vt:lpstr>
      <vt:lpstr>Geometric Transformations</vt:lpstr>
      <vt:lpstr>Geometric Transformations</vt:lpstr>
      <vt:lpstr>Geometric Transformations</vt:lpstr>
      <vt:lpstr>Geometric Transformations</vt:lpstr>
      <vt:lpstr>Major Geometric Transformations</vt:lpstr>
      <vt:lpstr>Major Geometric Transformations</vt:lpstr>
      <vt:lpstr>Major Geometric Transformations</vt:lpstr>
      <vt:lpstr>Major Geometric Transformations</vt:lpstr>
      <vt:lpstr>Edge Detection</vt:lpstr>
      <vt:lpstr>Edge Detection</vt:lpstr>
      <vt:lpstr>Edge Detection</vt:lpstr>
      <vt:lpstr>Edge Detection Methods</vt:lpstr>
      <vt:lpstr>First Order &amp;  Second Order Derivatives</vt:lpstr>
      <vt:lpstr>Edge Detection using Derivatives</vt:lpstr>
      <vt:lpstr>1st &amp; 2nd Order Derivatives</vt:lpstr>
      <vt:lpstr>Edge Detection Using First Derivative (Gradient)</vt:lpstr>
      <vt:lpstr>Edge Detection Using First Derivative (Gradient)</vt:lpstr>
      <vt:lpstr>Session 7</vt:lpstr>
      <vt:lpstr>Roberts Edge Detection </vt:lpstr>
      <vt:lpstr>Roberts Edge Detection </vt:lpstr>
      <vt:lpstr>The Roberts cross operator</vt:lpstr>
      <vt:lpstr>Roberts Edge Detection </vt:lpstr>
      <vt:lpstr>Roberts Edge Detection </vt:lpstr>
      <vt:lpstr>Roberts Edge Detection </vt:lpstr>
      <vt:lpstr>Sobel Edge Detection Method</vt:lpstr>
      <vt:lpstr>Sobel Edge Detection Method</vt:lpstr>
      <vt:lpstr>Sobel Edge Detection Method</vt:lpstr>
      <vt:lpstr>Sobel Edge Detection Method</vt:lpstr>
      <vt:lpstr>Sobel Edge Detection Method</vt:lpstr>
      <vt:lpstr>Sobel Edge Detection Method</vt:lpstr>
      <vt:lpstr>The Prewitt operator</vt:lpstr>
      <vt:lpstr>Templates of Prewitt operator</vt:lpstr>
      <vt:lpstr>Summary</vt:lpstr>
      <vt:lpstr>Second Order Derivatives</vt:lpstr>
      <vt:lpstr>Laplacian of Gaussian</vt:lpstr>
      <vt:lpstr>Second Order Derivatives</vt:lpstr>
      <vt:lpstr>Second Order Derivatives</vt:lpstr>
      <vt:lpstr>Templates for LT Operator</vt:lpstr>
      <vt:lpstr>Gaussian </vt:lpstr>
      <vt:lpstr>Gaussian</vt:lpstr>
      <vt:lpstr>LOG</vt:lpstr>
      <vt:lpstr>The LOG operator</vt:lpstr>
      <vt:lpstr>LOG</vt:lpstr>
      <vt:lpstr>Zero Crossing</vt:lpstr>
      <vt:lpstr>The LOG operator</vt:lpstr>
      <vt:lpstr>The LOG based Edge Detection</vt:lpstr>
      <vt:lpstr>The LOG based Edge Detection</vt:lpstr>
      <vt:lpstr>The LOG based Edge Detection</vt:lpstr>
      <vt:lpstr>Session 8 and 9</vt:lpstr>
      <vt:lpstr>Low Level Feature Extraction</vt:lpstr>
      <vt:lpstr>Low Level Feature Extraction</vt:lpstr>
      <vt:lpstr>Low Level Feature Extraction</vt:lpstr>
      <vt:lpstr>Approaches to Detect Motions</vt:lpstr>
      <vt:lpstr>Area Based Approach</vt:lpstr>
      <vt:lpstr>Area Based Approach</vt:lpstr>
      <vt:lpstr>Area Based Approach</vt:lpstr>
      <vt:lpstr>Differential Approach</vt:lpstr>
      <vt:lpstr>Differential Approach</vt:lpstr>
      <vt:lpstr>Differential Approach</vt:lpstr>
      <vt:lpstr>Difference between AB and DB Approaches</vt:lpstr>
      <vt:lpstr>Difference between AB and DB Approaches</vt:lpstr>
      <vt:lpstr>High Level Features</vt:lpstr>
      <vt:lpstr>Template Matching</vt:lpstr>
      <vt:lpstr>Template Matching</vt:lpstr>
      <vt:lpstr>Template Matching</vt:lpstr>
      <vt:lpstr>Hough Transform</vt:lpstr>
      <vt:lpstr>Hough Transform</vt:lpstr>
      <vt:lpstr>Hough Transform</vt:lpstr>
      <vt:lpstr>Hough Transform</vt:lpstr>
      <vt:lpstr>Hough Transform</vt:lpstr>
      <vt:lpstr>Hough Transform</vt:lpstr>
      <vt:lpstr>Hough Transform</vt:lpstr>
      <vt:lpstr>Hough Transform</vt:lpstr>
      <vt:lpstr>Hough Transform – Algorithm</vt:lpstr>
      <vt:lpstr>Hough Transform – Algorithm</vt:lpstr>
      <vt:lpstr>Hough Transform – Algorithm</vt:lpstr>
      <vt:lpstr>Circles Detection using HT</vt:lpstr>
      <vt:lpstr>Circles</vt:lpstr>
      <vt:lpstr>Circles</vt:lpstr>
      <vt:lpstr>Circles</vt:lpstr>
      <vt:lpstr>Ellipse Detection using HT</vt:lpstr>
      <vt:lpstr>Ellipse Detection using HT</vt:lpstr>
      <vt:lpstr>Ellipses Axes</vt:lpstr>
      <vt:lpstr>HT for Ellipses</vt:lpstr>
      <vt:lpstr>HT for Ellipses</vt:lpstr>
      <vt:lpstr>End of UNIT 1 (Part 2)</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18CSS202J- COMPUTER COMMUNICATION</dc:title>
  <dc:creator>Admin</dc:creator>
  <cp:lastModifiedBy>Microsoft account</cp:lastModifiedBy>
  <cp:revision>236</cp:revision>
  <dcterms:created xsi:type="dcterms:W3CDTF">2019-12-17T04:15:46Z</dcterms:created>
  <dcterms:modified xsi:type="dcterms:W3CDTF">2023-02-13T15:45:31Z</dcterms:modified>
</cp:coreProperties>
</file>